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2ZUTlWnNodFJLkXRBU8rODg0/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regular.fntdata"/><Relationship Id="rId11" Type="http://schemas.openxmlformats.org/officeDocument/2006/relationships/slide" Target="slides/slide7.xml"/><Relationship Id="rId22" Type="http://schemas.openxmlformats.org/officeDocument/2006/relationships/font" Target="fonts/FiraSans-italic.fntdata"/><Relationship Id="rId10" Type="http://schemas.openxmlformats.org/officeDocument/2006/relationships/slide" Target="slides/slide6.xml"/><Relationship Id="rId21" Type="http://schemas.openxmlformats.org/officeDocument/2006/relationships/font" Target="fonts/FiraSan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Fira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b53a25cf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bb53a25cf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bb53a25cff_0_12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b53a25cff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bb53a25cff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bb53a25cff_1_42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e6d7cb79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target market is based on digilocal index of Deloitte, this index shows which municipalities in Israel adopt digital services to their citizens.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plan to go on mid tier, because we believe they are more likely than low tier and high tier to use our product.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Then we plan to reach all Israeli municipalities and afterward we plan to expand to other western countries.</a:t>
            </a:r>
            <a:endParaRPr/>
          </a:p>
        </p:txBody>
      </p:sp>
      <p:sp>
        <p:nvSpPr>
          <p:cNvPr id="128" name="Google Shape;128;g2be6d7cb79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MuniMatrix we believe that data is a power that can be harnessed.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Municipalities generate a lot of data in various departments but they are traditional and rarely use it’s full potential.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Solving issues when they occur cost more than plan ahead proactively.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D0D0D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If municipalities understood citizens needs, they were empowered to proactively plan, anticipate, and comprehend future challenges, they could address and resolve issues before they even manifest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2b11b50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Competitive Differentiation:</a:t>
            </a:r>
            <a:endParaRPr b="1"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Product Functions and Features: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offers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data integration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advanced forecasting capabilities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enabling municipalities to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proactively prioritize tasks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make informed decisions.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Customization Options: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can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tailor solutions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to specific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urban needs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seamlessly integrate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 existing systems, ensuring a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customized fit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for each client.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Expertise: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team combines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analytics professionals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municipal government specialists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resulting in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expertise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 tackling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urban challenges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Market Leadership Potential: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By focusing on the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public sector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, MuniMatrix is well-positioned to become a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leading player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in this specific market.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Strong Brand Recognition: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established reputation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within the municipal sector attracts new clients seeking innovative solutions.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Cost-effective Decision Making: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automates data analysis and generates actionable insights, potentially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reducing costs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saving resources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for local authorities.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User-friendly Platform: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intuitive platform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comprehensive training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encourage wider adoption, building a strong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customer base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Strategic Partnerships: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MuniMatrix collaborates with a diverse network of public and private sector organizations, enhancing our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reach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service delivery</a:t>
            </a:r>
            <a:r>
              <a:rPr lang="en-US">
                <a:solidFill>
                  <a:srgbClr val="1F1F1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1F1F1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g1f2b11b5047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e6d7cb794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be6d7cb794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2be6d7cb794_0_104:notes"/>
          <p:cNvSpPr txBox="1"/>
          <p:nvPr>
            <p:ph idx="12" type="sldNum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Images &amp; Contents Layout">
  <p:cSld name="37_Images &amp; Contents Layout">
    <p:bg>
      <p:bgPr>
        <a:solidFill>
          <a:schemeClr val="accent6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>
            <p:ph idx="2" type="pic"/>
          </p:nvPr>
        </p:nvSpPr>
        <p:spPr>
          <a:xfrm>
            <a:off x="4847861" y="4558"/>
            <a:ext cx="7344139" cy="686360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  <a:defRPr b="0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gilocally.deloitte.co.il/Home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300" y="-324750"/>
            <a:ext cx="7125150" cy="7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465946" y="4453915"/>
            <a:ext cx="513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Turning data into wisdom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bb53a25cff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2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bb53a25cff_0_12"/>
          <p:cNvSpPr txBox="1"/>
          <p:nvPr/>
        </p:nvSpPr>
        <p:spPr>
          <a:xfrm>
            <a:off x="10851175" y="4597650"/>
            <a:ext cx="13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bb53a25cff_1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25" y="-699075"/>
            <a:ext cx="7125150" cy="7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bb53a25cff_1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8822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bb53a25cff_1_42"/>
          <p:cNvSpPr txBox="1"/>
          <p:nvPr/>
        </p:nvSpPr>
        <p:spPr>
          <a:xfrm>
            <a:off x="7546875" y="4654125"/>
            <a:ext cx="6688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isaac.tzalik@munimatrix.com</a:t>
            </a:r>
            <a:endParaRPr b="0" i="0" sz="22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3534638" y="-375700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i="0" lang="en-US" sz="66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39355" y="1427302"/>
            <a:ext cx="61368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Municipalities</a:t>
            </a: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Facing issues </a:t>
            </a:r>
            <a:r>
              <a:rPr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understand their</a:t>
            </a:r>
            <a:r>
              <a:rPr b="1"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citizens</a:t>
            </a:r>
            <a:r>
              <a:rPr b="1"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needs, </a:t>
            </a:r>
            <a:r>
              <a:rPr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often using their </a:t>
            </a:r>
            <a:r>
              <a:rPr b="1"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intuition </a:t>
            </a:r>
            <a:r>
              <a:rPr i="0" lang="en-US" sz="2200" u="none" cap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as a base for decisions.</a:t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Underutilize </a:t>
            </a: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their </a:t>
            </a:r>
            <a:r>
              <a:rPr b="1"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data potential</a:t>
            </a: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by limiting its application to individual departments.</a:t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Respond </a:t>
            </a:r>
            <a:r>
              <a:rPr b="1"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reactively </a:t>
            </a: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to issues rather than proactively planning for the future.</a:t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Waste </a:t>
            </a:r>
            <a:r>
              <a:rPr b="1"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substantial funds</a:t>
            </a:r>
            <a:r>
              <a:rPr lang="en-US" sz="2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 to redundant projects, and addressing unforeseen issues.</a:t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840260" y="4430572"/>
            <a:ext cx="3488502" cy="1259917"/>
            <a:chOff x="2379750" y="3387413"/>
            <a:chExt cx="3005775" cy="909950"/>
          </a:xfrm>
        </p:grpSpPr>
        <p:sp>
          <p:nvSpPr>
            <p:cNvPr id="103" name="Google Shape;103;p2"/>
            <p:cNvSpPr/>
            <p:nvPr/>
          </p:nvSpPr>
          <p:spPr>
            <a:xfrm>
              <a:off x="2379750" y="3387413"/>
              <a:ext cx="2554825" cy="909950"/>
            </a:xfrm>
            <a:custGeom>
              <a:rect b="b" l="l" r="r" t="t"/>
              <a:pathLst>
                <a:path extrusionOk="0" h="36398" w="102193">
                  <a:moveTo>
                    <a:pt x="18194" y="0"/>
                  </a:moveTo>
                  <a:cubicBezTo>
                    <a:pt x="8145" y="0"/>
                    <a:pt x="1" y="8144"/>
                    <a:pt x="1" y="18193"/>
                  </a:cubicBezTo>
                  <a:cubicBezTo>
                    <a:pt x="1" y="28242"/>
                    <a:pt x="8145" y="36397"/>
                    <a:pt x="18194" y="36397"/>
                  </a:cubicBezTo>
                  <a:lnTo>
                    <a:pt x="102192" y="36397"/>
                  </a:lnTo>
                  <a:cubicBezTo>
                    <a:pt x="92143" y="36397"/>
                    <a:pt x="83999" y="28242"/>
                    <a:pt x="83999" y="18193"/>
                  </a:cubicBezTo>
                  <a:cubicBezTo>
                    <a:pt x="83999" y="8144"/>
                    <a:pt x="92143" y="0"/>
                    <a:pt x="102192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457200" spcFirstLastPara="1" rIns="7315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Incur substantial expenditures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475550" y="3387413"/>
              <a:ext cx="909975" cy="909950"/>
            </a:xfrm>
            <a:custGeom>
              <a:rect b="b" l="l" r="r" t="t"/>
              <a:pathLst>
                <a:path extrusionOk="0" h="36398" w="36399">
                  <a:moveTo>
                    <a:pt x="18194" y="0"/>
                  </a:moveTo>
                  <a:cubicBezTo>
                    <a:pt x="8145" y="0"/>
                    <a:pt x="1" y="8144"/>
                    <a:pt x="1" y="18193"/>
                  </a:cubicBezTo>
                  <a:cubicBezTo>
                    <a:pt x="1" y="28242"/>
                    <a:pt x="8145" y="36397"/>
                    <a:pt x="18194" y="36397"/>
                  </a:cubicBezTo>
                  <a:cubicBezTo>
                    <a:pt x="28254" y="36397"/>
                    <a:pt x="36398" y="28242"/>
                    <a:pt x="36398" y="18193"/>
                  </a:cubicBezTo>
                  <a:cubicBezTo>
                    <a:pt x="36398" y="8144"/>
                    <a:pt x="28254" y="0"/>
                    <a:pt x="18194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8440089" y="3407629"/>
            <a:ext cx="3488822" cy="1259951"/>
            <a:chOff x="3758200" y="2648613"/>
            <a:chExt cx="3006050" cy="909975"/>
          </a:xfrm>
        </p:grpSpPr>
        <p:sp>
          <p:nvSpPr>
            <p:cNvPr id="106" name="Google Shape;106;p2"/>
            <p:cNvSpPr/>
            <p:nvPr/>
          </p:nvSpPr>
          <p:spPr>
            <a:xfrm>
              <a:off x="4209450" y="2648613"/>
              <a:ext cx="2554800" cy="909975"/>
            </a:xfrm>
            <a:custGeom>
              <a:rect b="b" l="l" r="r" t="t"/>
              <a:pathLst>
                <a:path extrusionOk="0" h="36399" w="102192">
                  <a:moveTo>
                    <a:pt x="1" y="1"/>
                  </a:moveTo>
                  <a:cubicBezTo>
                    <a:pt x="10049" y="1"/>
                    <a:pt x="18193" y="8145"/>
                    <a:pt x="18193" y="18194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4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731500" spcFirstLastPara="1" rIns="4572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React to issues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758200" y="2648613"/>
              <a:ext cx="909975" cy="909975"/>
            </a:xfrm>
            <a:custGeom>
              <a:rect b="b" l="l" r="r" t="t"/>
              <a:pathLst>
                <a:path extrusionOk="0" h="36399" w="36399">
                  <a:moveTo>
                    <a:pt x="18193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4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8440089" y="1417440"/>
            <a:ext cx="3488822" cy="1259917"/>
            <a:chOff x="3758200" y="1211238"/>
            <a:chExt cx="3006050" cy="909950"/>
          </a:xfrm>
        </p:grpSpPr>
        <p:sp>
          <p:nvSpPr>
            <p:cNvPr id="109" name="Google Shape;109;p2"/>
            <p:cNvSpPr/>
            <p:nvPr/>
          </p:nvSpPr>
          <p:spPr>
            <a:xfrm>
              <a:off x="4209450" y="1211238"/>
              <a:ext cx="2554800" cy="909950"/>
            </a:xfrm>
            <a:custGeom>
              <a:rect b="b" l="l" r="r" t="t"/>
              <a:pathLst>
                <a:path extrusionOk="0" h="36398" w="102192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731500" spcFirstLastPara="1" rIns="4572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 to understand citizens’ needs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758200" y="1211238"/>
              <a:ext cx="909975" cy="909950"/>
            </a:xfrm>
            <a:custGeom>
              <a:rect b="b" l="l" r="r" t="t"/>
              <a:pathLst>
                <a:path extrusionOk="0" h="36398" w="36399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6840260" y="2409436"/>
            <a:ext cx="3488502" cy="1259951"/>
            <a:chOff x="2379750" y="1927688"/>
            <a:chExt cx="3005775" cy="909975"/>
          </a:xfrm>
        </p:grpSpPr>
        <p:sp>
          <p:nvSpPr>
            <p:cNvPr id="112" name="Google Shape;112;p2"/>
            <p:cNvSpPr/>
            <p:nvPr/>
          </p:nvSpPr>
          <p:spPr>
            <a:xfrm>
              <a:off x="2379750" y="1927688"/>
              <a:ext cx="2554825" cy="909975"/>
            </a:xfrm>
            <a:custGeom>
              <a:rect b="b" l="l" r="r" t="t"/>
              <a:pathLst>
                <a:path extrusionOk="0" h="36399" w="102193">
                  <a:moveTo>
                    <a:pt x="18194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3"/>
                    <a:pt x="8145" y="36398"/>
                    <a:pt x="18194" y="36398"/>
                  </a:cubicBezTo>
                  <a:lnTo>
                    <a:pt x="102192" y="36398"/>
                  </a:lnTo>
                  <a:cubicBezTo>
                    <a:pt x="92143" y="36398"/>
                    <a:pt x="83999" y="28243"/>
                    <a:pt x="83999" y="18194"/>
                  </a:cubicBezTo>
                  <a:cubicBezTo>
                    <a:pt x="83999" y="8145"/>
                    <a:pt x="92143" y="1"/>
                    <a:pt x="10219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457200" spcFirstLastPara="1" rIns="7315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Underutilize their data potential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475550" y="1927688"/>
              <a:ext cx="909975" cy="909975"/>
            </a:xfrm>
            <a:custGeom>
              <a:rect b="b" l="l" r="r" t="t"/>
              <a:pathLst>
                <a:path extrusionOk="0" h="36399" w="36399">
                  <a:moveTo>
                    <a:pt x="18194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3"/>
                    <a:pt x="8145" y="36398"/>
                    <a:pt x="18194" y="36398"/>
                  </a:cubicBezTo>
                  <a:cubicBezTo>
                    <a:pt x="28254" y="36398"/>
                    <a:pt x="36398" y="28243"/>
                    <a:pt x="36398" y="18194"/>
                  </a:cubicBezTo>
                  <a:cubicBezTo>
                    <a:pt x="36398" y="8145"/>
                    <a:pt x="28254" y="1"/>
                    <a:pt x="18194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8613114" y="1633778"/>
            <a:ext cx="1557873" cy="3839911"/>
          </a:xfrm>
          <a:custGeom>
            <a:rect b="b" l="l" r="r" t="t"/>
            <a:pathLst>
              <a:path extrusionOk="0" h="110932" w="53692">
                <a:moveTo>
                  <a:pt x="12240" y="0"/>
                </a:moveTo>
                <a:cubicBezTo>
                  <a:pt x="5644" y="0"/>
                  <a:pt x="298" y="5346"/>
                  <a:pt x="286" y="11930"/>
                </a:cubicBezTo>
                <a:cubicBezTo>
                  <a:pt x="286" y="18312"/>
                  <a:pt x="5501" y="23694"/>
                  <a:pt x="11883" y="23884"/>
                </a:cubicBezTo>
                <a:lnTo>
                  <a:pt x="12038" y="23884"/>
                </a:lnTo>
                <a:cubicBezTo>
                  <a:pt x="16646" y="23956"/>
                  <a:pt x="21063" y="25670"/>
                  <a:pt x="24325" y="28933"/>
                </a:cubicBezTo>
                <a:lnTo>
                  <a:pt x="24480" y="29087"/>
                </a:lnTo>
                <a:cubicBezTo>
                  <a:pt x="27492" y="32100"/>
                  <a:pt x="29028" y="36219"/>
                  <a:pt x="28992" y="40482"/>
                </a:cubicBezTo>
                <a:cubicBezTo>
                  <a:pt x="28992" y="40517"/>
                  <a:pt x="28992" y="40565"/>
                  <a:pt x="28992" y="40601"/>
                </a:cubicBezTo>
                <a:cubicBezTo>
                  <a:pt x="28992" y="40624"/>
                  <a:pt x="28992" y="40648"/>
                  <a:pt x="28992" y="40660"/>
                </a:cubicBezTo>
                <a:cubicBezTo>
                  <a:pt x="29004" y="45077"/>
                  <a:pt x="27445" y="49340"/>
                  <a:pt x="24325" y="52447"/>
                </a:cubicBezTo>
                <a:lnTo>
                  <a:pt x="23932" y="52840"/>
                </a:lnTo>
                <a:cubicBezTo>
                  <a:pt x="21027" y="55757"/>
                  <a:pt x="17094" y="57513"/>
                  <a:pt x="12988" y="57513"/>
                </a:cubicBezTo>
                <a:cubicBezTo>
                  <a:pt x="12854" y="57513"/>
                  <a:pt x="12720" y="57511"/>
                  <a:pt x="12586" y="57508"/>
                </a:cubicBezTo>
                <a:cubicBezTo>
                  <a:pt x="12467" y="57502"/>
                  <a:pt x="12348" y="57499"/>
                  <a:pt x="12228" y="57499"/>
                </a:cubicBezTo>
                <a:cubicBezTo>
                  <a:pt x="12109" y="57499"/>
                  <a:pt x="11990" y="57502"/>
                  <a:pt x="11871" y="57508"/>
                </a:cubicBezTo>
                <a:cubicBezTo>
                  <a:pt x="5704" y="57686"/>
                  <a:pt x="572" y="62734"/>
                  <a:pt x="298" y="68902"/>
                </a:cubicBezTo>
                <a:cubicBezTo>
                  <a:pt x="1" y="75736"/>
                  <a:pt x="5454" y="81379"/>
                  <a:pt x="12228" y="81379"/>
                </a:cubicBezTo>
                <a:lnTo>
                  <a:pt x="12288" y="81379"/>
                </a:lnTo>
                <a:cubicBezTo>
                  <a:pt x="12321" y="81379"/>
                  <a:pt x="12353" y="81379"/>
                  <a:pt x="12386" y="81379"/>
                </a:cubicBezTo>
                <a:cubicBezTo>
                  <a:pt x="16114" y="81379"/>
                  <a:pt x="19729" y="82724"/>
                  <a:pt x="22373" y="85368"/>
                </a:cubicBezTo>
                <a:lnTo>
                  <a:pt x="23861" y="86856"/>
                </a:lnTo>
                <a:cubicBezTo>
                  <a:pt x="27159" y="90154"/>
                  <a:pt x="28861" y="94643"/>
                  <a:pt x="28992" y="99310"/>
                </a:cubicBezTo>
                <a:cubicBezTo>
                  <a:pt x="29004" y="99834"/>
                  <a:pt x="29052" y="100370"/>
                  <a:pt x="29135" y="100906"/>
                </a:cubicBezTo>
                <a:cubicBezTo>
                  <a:pt x="29945" y="106085"/>
                  <a:pt x="34184" y="110181"/>
                  <a:pt x="39387" y="110835"/>
                </a:cubicBezTo>
                <a:cubicBezTo>
                  <a:pt x="39906" y="110900"/>
                  <a:pt x="40420" y="110932"/>
                  <a:pt x="40927" y="110932"/>
                </a:cubicBezTo>
                <a:cubicBezTo>
                  <a:pt x="48036" y="110932"/>
                  <a:pt x="53692" y="104720"/>
                  <a:pt x="52769" y="97429"/>
                </a:cubicBezTo>
                <a:cubicBezTo>
                  <a:pt x="52102" y="92214"/>
                  <a:pt x="47959" y="87964"/>
                  <a:pt x="42768" y="87190"/>
                </a:cubicBezTo>
                <a:cubicBezTo>
                  <a:pt x="42232" y="87106"/>
                  <a:pt x="41708" y="87071"/>
                  <a:pt x="41184" y="87059"/>
                </a:cubicBezTo>
                <a:cubicBezTo>
                  <a:pt x="36470" y="86952"/>
                  <a:pt x="31921" y="85261"/>
                  <a:pt x="28588" y="81915"/>
                </a:cubicBezTo>
                <a:lnTo>
                  <a:pt x="28052" y="81391"/>
                </a:lnTo>
                <a:cubicBezTo>
                  <a:pt x="25182" y="78510"/>
                  <a:pt x="23789" y="74498"/>
                  <a:pt x="24135" y="70450"/>
                </a:cubicBezTo>
                <a:cubicBezTo>
                  <a:pt x="24159" y="70116"/>
                  <a:pt x="24170" y="69783"/>
                  <a:pt x="24170" y="69438"/>
                </a:cubicBezTo>
                <a:cubicBezTo>
                  <a:pt x="24170" y="69414"/>
                  <a:pt x="24170" y="69402"/>
                  <a:pt x="24170" y="69378"/>
                </a:cubicBezTo>
                <a:cubicBezTo>
                  <a:pt x="24147" y="64985"/>
                  <a:pt x="25718" y="60722"/>
                  <a:pt x="28826" y="57615"/>
                </a:cubicBezTo>
                <a:lnTo>
                  <a:pt x="29231" y="57210"/>
                </a:lnTo>
                <a:cubicBezTo>
                  <a:pt x="32148" y="54293"/>
                  <a:pt x="36081" y="52537"/>
                  <a:pt x="40186" y="52537"/>
                </a:cubicBezTo>
                <a:cubicBezTo>
                  <a:pt x="40320" y="52537"/>
                  <a:pt x="40455" y="52539"/>
                  <a:pt x="40589" y="52543"/>
                </a:cubicBezTo>
                <a:lnTo>
                  <a:pt x="41292" y="52543"/>
                </a:lnTo>
                <a:cubicBezTo>
                  <a:pt x="47459" y="52352"/>
                  <a:pt x="52591" y="47304"/>
                  <a:pt x="52853" y="41136"/>
                </a:cubicBezTo>
                <a:cubicBezTo>
                  <a:pt x="53150" y="34302"/>
                  <a:pt x="47697" y="28659"/>
                  <a:pt x="40923" y="28659"/>
                </a:cubicBezTo>
                <a:cubicBezTo>
                  <a:pt x="40827" y="28659"/>
                  <a:pt x="40720" y="28659"/>
                  <a:pt x="40625" y="28671"/>
                </a:cubicBezTo>
                <a:cubicBezTo>
                  <a:pt x="40491" y="28674"/>
                  <a:pt x="40358" y="28676"/>
                  <a:pt x="40225" y="28676"/>
                </a:cubicBezTo>
                <a:cubicBezTo>
                  <a:pt x="36105" y="28676"/>
                  <a:pt x="32137" y="27076"/>
                  <a:pt x="29219" y="24158"/>
                </a:cubicBezTo>
                <a:cubicBezTo>
                  <a:pt x="25933" y="20884"/>
                  <a:pt x="24230" y="16431"/>
                  <a:pt x="24170" y="11800"/>
                </a:cubicBezTo>
                <a:cubicBezTo>
                  <a:pt x="24170" y="11740"/>
                  <a:pt x="24170" y="11692"/>
                  <a:pt x="24170" y="11645"/>
                </a:cubicBezTo>
                <a:cubicBezTo>
                  <a:pt x="24016" y="5251"/>
                  <a:pt x="18634" y="12"/>
                  <a:pt x="122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2"/>
          <p:cNvGrpSpPr/>
          <p:nvPr/>
        </p:nvGrpSpPr>
        <p:grpSpPr>
          <a:xfrm>
            <a:off x="9605993" y="4803526"/>
            <a:ext cx="391715" cy="513539"/>
            <a:chOff x="-39998250" y="3605325"/>
            <a:chExt cx="288875" cy="317450"/>
          </a:xfrm>
        </p:grpSpPr>
        <p:sp>
          <p:nvSpPr>
            <p:cNvPr id="116" name="Google Shape;116;p2"/>
            <p:cNvSpPr/>
            <p:nvPr/>
          </p:nvSpPr>
          <p:spPr>
            <a:xfrm>
              <a:off x="-39998250" y="3799600"/>
              <a:ext cx="288875" cy="123175"/>
            </a:xfrm>
            <a:custGeom>
              <a:rect b="b" l="l" r="r" t="t"/>
              <a:pathLst>
                <a:path extrusionOk="0" h="4927" w="11555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39940950" y="3605325"/>
              <a:ext cx="160700" cy="212050"/>
            </a:xfrm>
            <a:custGeom>
              <a:rect b="b" l="l" r="r" t="t"/>
              <a:pathLst>
                <a:path extrusionOk="0" h="8482" w="6428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8814354" y="1791765"/>
            <a:ext cx="309778" cy="510951"/>
            <a:chOff x="-38129425" y="3222550"/>
            <a:chExt cx="228450" cy="315850"/>
          </a:xfrm>
        </p:grpSpPr>
        <p:sp>
          <p:nvSpPr>
            <p:cNvPr id="119" name="Google Shape;119;p2"/>
            <p:cNvSpPr/>
            <p:nvPr/>
          </p:nvSpPr>
          <p:spPr>
            <a:xfrm>
              <a:off x="-38129425" y="3222550"/>
              <a:ext cx="228450" cy="227650"/>
            </a:xfrm>
            <a:custGeom>
              <a:rect b="b" l="l" r="r" t="t"/>
              <a:pathLst>
                <a:path extrusionOk="0" h="9106" w="9138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38067200" y="3470650"/>
              <a:ext cx="103200" cy="67750"/>
            </a:xfrm>
            <a:custGeom>
              <a:rect b="b" l="l" r="r" t="t"/>
              <a:pathLst>
                <a:path extrusionOk="0" h="2710" w="4128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"/>
          <p:cNvSpPr/>
          <p:nvPr/>
        </p:nvSpPr>
        <p:spPr>
          <a:xfrm>
            <a:off x="9577931" y="2783012"/>
            <a:ext cx="445412" cy="512649"/>
          </a:xfrm>
          <a:custGeom>
            <a:rect b="b" l="l" r="r" t="t"/>
            <a:pathLst>
              <a:path extrusionOk="0" h="12676" w="13139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2"/>
          <p:cNvGrpSpPr/>
          <p:nvPr/>
        </p:nvGrpSpPr>
        <p:grpSpPr>
          <a:xfrm>
            <a:off x="8756734" y="3780934"/>
            <a:ext cx="425106" cy="512892"/>
            <a:chOff x="-39647175" y="3972000"/>
            <a:chExt cx="313500" cy="317050"/>
          </a:xfrm>
        </p:grpSpPr>
        <p:sp>
          <p:nvSpPr>
            <p:cNvPr id="123" name="Google Shape;123;p2"/>
            <p:cNvSpPr/>
            <p:nvPr/>
          </p:nvSpPr>
          <p:spPr>
            <a:xfrm>
              <a:off x="-39647175" y="3972000"/>
              <a:ext cx="95325" cy="153975"/>
            </a:xfrm>
            <a:custGeom>
              <a:rect b="b" l="l" r="r" t="t"/>
              <a:pathLst>
                <a:path extrusionOk="0" h="6159" w="3813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39588875" y="4011750"/>
              <a:ext cx="216600" cy="277300"/>
            </a:xfrm>
            <a:custGeom>
              <a:rect b="b" l="l" r="r" t="t"/>
              <a:pathLst>
                <a:path extrusionOk="0" h="11092" w="8664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39398275" y="4073975"/>
              <a:ext cx="64600" cy="71600"/>
            </a:xfrm>
            <a:custGeom>
              <a:rect b="b" l="l" r="r" t="t"/>
              <a:pathLst>
                <a:path extrusionOk="0" h="2864" w="2584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e6d7cb794_0_0"/>
          <p:cNvSpPr/>
          <p:nvPr/>
        </p:nvSpPr>
        <p:spPr>
          <a:xfrm>
            <a:off x="-39626" y="0"/>
            <a:ext cx="3297600" cy="6858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g2be6d7cb794_0_0"/>
          <p:cNvGrpSpPr/>
          <p:nvPr/>
        </p:nvGrpSpPr>
        <p:grpSpPr>
          <a:xfrm>
            <a:off x="3297721" y="1949421"/>
            <a:ext cx="9448075" cy="4673179"/>
            <a:chOff x="1476316" y="2723233"/>
            <a:chExt cx="9051614" cy="3044416"/>
          </a:xfrm>
        </p:grpSpPr>
        <p:sp>
          <p:nvSpPr>
            <p:cNvPr id="132" name="Google Shape;132;g2be6d7cb794_0_0"/>
            <p:cNvSpPr/>
            <p:nvPr/>
          </p:nvSpPr>
          <p:spPr>
            <a:xfrm>
              <a:off x="3845125" y="4217483"/>
              <a:ext cx="3532800" cy="1537200"/>
            </a:xfrm>
            <a:prstGeom prst="can">
              <a:avLst>
                <a:gd fmla="val 50000" name="adj"/>
              </a:avLst>
            </a:prstGeom>
            <a:solidFill>
              <a:srgbClr val="BE4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2be6d7cb794_0_0"/>
            <p:cNvSpPr/>
            <p:nvPr/>
          </p:nvSpPr>
          <p:spPr>
            <a:xfrm>
              <a:off x="4346566" y="3695717"/>
              <a:ext cx="2530200" cy="1100400"/>
            </a:xfrm>
            <a:prstGeom prst="can">
              <a:avLst>
                <a:gd fmla="val 50000" name="adj"/>
              </a:avLst>
            </a:prstGeom>
            <a:solidFill>
              <a:srgbClr val="2F77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2be6d7cb794_0_0"/>
            <p:cNvSpPr/>
            <p:nvPr/>
          </p:nvSpPr>
          <p:spPr>
            <a:xfrm>
              <a:off x="4735848" y="3254301"/>
              <a:ext cx="1751400" cy="762000"/>
            </a:xfrm>
            <a:prstGeom prst="can">
              <a:avLst>
                <a:gd fmla="val 50000" name="adj"/>
              </a:avLst>
            </a:prstGeom>
            <a:solidFill>
              <a:srgbClr val="4FC5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2be6d7cb794_0_0"/>
            <p:cNvSpPr txBox="1"/>
            <p:nvPr/>
          </p:nvSpPr>
          <p:spPr>
            <a:xfrm>
              <a:off x="7693830" y="4794423"/>
              <a:ext cx="28341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Total Available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6" name="Google Shape;136;g2be6d7cb794_0_0"/>
            <p:cNvSpPr txBox="1"/>
            <p:nvPr/>
          </p:nvSpPr>
          <p:spPr>
            <a:xfrm>
              <a:off x="1514458" y="4117248"/>
              <a:ext cx="25815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Served Available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7" name="Google Shape;137;g2be6d7cb794_0_0"/>
            <p:cNvSpPr txBox="1"/>
            <p:nvPr/>
          </p:nvSpPr>
          <p:spPr>
            <a:xfrm>
              <a:off x="7693830" y="5005649"/>
              <a:ext cx="22917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Europe and Northern America (USA, Canada) municipalities..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8" name="Google Shape;138;g2be6d7cb794_0_0"/>
            <p:cNvSpPr txBox="1"/>
            <p:nvPr/>
          </p:nvSpPr>
          <p:spPr>
            <a:xfrm>
              <a:off x="7722841" y="4425816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8946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F68946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b="1" i="0" sz="3200" u="none" cap="none" strike="noStrike">
                <a:solidFill>
                  <a:srgbClr val="F6894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9" name="Google Shape;139;g2be6d7cb794_0_0"/>
            <p:cNvSpPr txBox="1"/>
            <p:nvPr/>
          </p:nvSpPr>
          <p:spPr>
            <a:xfrm>
              <a:off x="6855300" y="2723233"/>
              <a:ext cx="615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C5D3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4FC5D3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b="1" i="0" sz="3200" u="none" cap="none" strike="noStrike">
                <a:solidFill>
                  <a:srgbClr val="4FC5D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0" name="Google Shape;140;g2be6d7cb794_0_0"/>
            <p:cNvSpPr txBox="1"/>
            <p:nvPr/>
          </p:nvSpPr>
          <p:spPr>
            <a:xfrm>
              <a:off x="1651562" y="3671125"/>
              <a:ext cx="8142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7780"/>
                </a:buClr>
                <a:buSzPts val="2400"/>
                <a:buFont typeface="Fira Sans"/>
                <a:buNone/>
              </a:pPr>
              <a:r>
                <a:rPr b="1" i="0" lang="en-US" sz="3200" u="none" cap="none" strike="noStrike">
                  <a:solidFill>
                    <a:srgbClr val="2F7780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b="1" i="0" sz="3200" u="none" cap="none" strike="noStrike">
                <a:solidFill>
                  <a:srgbClr val="2F778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1" name="Google Shape;141;g2be6d7cb794_0_0"/>
            <p:cNvSpPr txBox="1"/>
            <p:nvPr/>
          </p:nvSpPr>
          <p:spPr>
            <a:xfrm>
              <a:off x="1476316" y="4278671"/>
              <a:ext cx="2512800" cy="5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Fira Sans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All Israeli municipalities.</a:t>
              </a:r>
              <a:endParaRPr b="0" i="0" sz="16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2" name="Google Shape;142;g2be6d7cb794_0_0"/>
            <p:cNvSpPr txBox="1"/>
            <p:nvPr/>
          </p:nvSpPr>
          <p:spPr>
            <a:xfrm>
              <a:off x="5119551" y="5122438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28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" name="Google Shape;143;g2be6d7cb794_0_0"/>
            <p:cNvSpPr txBox="1"/>
            <p:nvPr/>
          </p:nvSpPr>
          <p:spPr>
            <a:xfrm>
              <a:off x="5119548" y="4316766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34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4" name="Google Shape;144;g2be6d7cb794_0_0"/>
            <p:cNvSpPr txBox="1"/>
            <p:nvPr/>
          </p:nvSpPr>
          <p:spPr>
            <a:xfrm>
              <a:off x="5119549" y="3608501"/>
              <a:ext cx="1443900" cy="5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16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</a:t>
              </a:r>
              <a:r>
                <a:rPr b="1" lang="en-US" sz="2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endPara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5" name="Google Shape;145;g2be6d7cb794_0_0"/>
            <p:cNvSpPr txBox="1"/>
            <p:nvPr/>
          </p:nvSpPr>
          <p:spPr>
            <a:xfrm>
              <a:off x="6832658" y="3123298"/>
              <a:ext cx="28341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Mid tier (4-7)  Israeli municipalities in </a:t>
              </a:r>
              <a:r>
                <a:rPr b="0" i="0" lang="en-US" sz="1400" u="sng" cap="none" strike="noStrike">
                  <a:solidFill>
                    <a:schemeClr val="hlink"/>
                  </a:solidFill>
                  <a:latin typeface="Fira Sans"/>
                  <a:ea typeface="Fira Sans"/>
                  <a:cs typeface="Fira Sans"/>
                  <a:sym typeface="Fira Sans"/>
                  <a:hlinkClick r:id="rId3"/>
                </a:rPr>
                <a:t>digilocal index of Deloitte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" name="Google Shape;146;g2be6d7cb794_0_0"/>
            <p:cNvSpPr txBox="1"/>
            <p:nvPr/>
          </p:nvSpPr>
          <p:spPr>
            <a:xfrm>
              <a:off x="6832658" y="3031287"/>
              <a:ext cx="2435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Fira Sans"/>
                <a:buNone/>
              </a:pPr>
              <a:r>
                <a:rPr b="1" i="0" lang="en-US" sz="2400" u="none" cap="none" strike="noStrik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Target Market</a:t>
              </a:r>
              <a:endParaRPr b="1"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47" name="Google Shape;147;g2be6d7cb794_0_0"/>
          <p:cNvSpPr txBox="1"/>
          <p:nvPr/>
        </p:nvSpPr>
        <p:spPr>
          <a:xfrm>
            <a:off x="4888306" y="-61669"/>
            <a:ext cx="63339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0" i="0" lang="en-US" sz="8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Market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2be6d7cb79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00569" y="-79429"/>
            <a:ext cx="67904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2046301" y="0"/>
            <a:ext cx="10145545" cy="6856661"/>
          </a:xfrm>
          <a:custGeom>
            <a:rect b="b" l="l" r="r" t="t"/>
            <a:pathLst>
              <a:path extrusionOk="0" h="6856661" w="7259782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rgbClr val="418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4058309" y="67504"/>
            <a:ext cx="929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Solution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4532475" y="3704400"/>
            <a:ext cx="727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user friendly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dashboards, analysis and reporting tools, machine learning models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advanced language models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such as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GPT-4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058300" y="2681700"/>
            <a:ext cx="762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Aggregating data from various department into a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centralized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municipality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repository.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3667900" y="1659000"/>
            <a:ext cx="8370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goal is to shift municipalities from traditional structures to 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Data-driven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organizations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3396000" y="1098000"/>
            <a:ext cx="84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customized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innovative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solution </a:t>
            </a: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tailored </a:t>
            </a: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municipalities.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5181600" y="5125800"/>
            <a:ext cx="669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platform will optimize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municipalities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decision making process and suggest areas of focus for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projects.</a:t>
            </a:r>
            <a:endParaRPr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4E7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2722551" y="0"/>
            <a:ext cx="11187000" cy="6858000"/>
          </a:xfrm>
          <a:prstGeom prst="parallelogram">
            <a:avLst>
              <a:gd fmla="val 25000" name="adj"/>
            </a:avLst>
          </a:prstGeom>
          <a:solidFill>
            <a:srgbClr val="F2F2F2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 txBox="1"/>
          <p:nvPr/>
        </p:nvSpPr>
        <p:spPr>
          <a:xfrm flipH="1">
            <a:off x="382528" y="99500"/>
            <a:ext cx="3812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5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Competitive Landscape</a:t>
            </a:r>
            <a:endParaRPr b="1" i="0" sz="5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7"/>
          <p:cNvGrpSpPr/>
          <p:nvPr/>
        </p:nvGrpSpPr>
        <p:grpSpPr>
          <a:xfrm>
            <a:off x="4184650" y="1922152"/>
            <a:ext cx="7420692" cy="4008332"/>
            <a:chOff x="2786472" y="1519485"/>
            <a:chExt cx="10067416" cy="5035593"/>
          </a:xfrm>
        </p:grpSpPr>
        <p:cxnSp>
          <p:nvCxnSpPr>
            <p:cNvPr id="167" name="Google Shape;167;p7"/>
            <p:cNvCxnSpPr/>
            <p:nvPr/>
          </p:nvCxnSpPr>
          <p:spPr>
            <a:xfrm>
              <a:off x="7707881" y="2261572"/>
              <a:ext cx="0" cy="339030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68" name="Google Shape;168;p7"/>
            <p:cNvCxnSpPr/>
            <p:nvPr/>
          </p:nvCxnSpPr>
          <p:spPr>
            <a:xfrm rot="10800000">
              <a:off x="4254338" y="3945175"/>
              <a:ext cx="7110000" cy="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69" name="Google Shape;169;p7"/>
            <p:cNvSpPr txBox="1"/>
            <p:nvPr/>
          </p:nvSpPr>
          <p:spPr>
            <a:xfrm>
              <a:off x="11022989" y="3708897"/>
              <a:ext cx="1830899" cy="45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Public Sector Focus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 txBox="1"/>
            <p:nvPr/>
          </p:nvSpPr>
          <p:spPr>
            <a:xfrm>
              <a:off x="6640973" y="1519485"/>
              <a:ext cx="2336731" cy="349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Highly Customized</a:t>
              </a:r>
              <a:endPara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 txBox="1"/>
            <p:nvPr/>
          </p:nvSpPr>
          <p:spPr>
            <a:xfrm>
              <a:off x="6207879" y="5549478"/>
              <a:ext cx="3000000" cy="10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Off-the-Shelf Product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 txBox="1"/>
            <p:nvPr/>
          </p:nvSpPr>
          <p:spPr>
            <a:xfrm>
              <a:off x="2786472" y="3674705"/>
              <a:ext cx="1830899" cy="45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1F1F"/>
                </a:buClr>
                <a:buSzPts val="2000"/>
                <a:buFont typeface="Calibri"/>
                <a:buNone/>
              </a:pPr>
              <a:r>
                <a:rPr b="1" i="0" lang="en-US" sz="2000" u="none" cap="none" strike="noStrike">
                  <a:solidFill>
                    <a:srgbClr val="1F1F1F"/>
                  </a:solidFill>
                  <a:latin typeface="Calibri"/>
                  <a:ea typeface="Calibri"/>
                  <a:cs typeface="Calibri"/>
                  <a:sym typeface="Calibri"/>
                </a:rPr>
                <a:t>Private Sector Focus</a:t>
              </a:r>
              <a:endParaRPr b="1" i="0" sz="2000" u="none" cap="none" strike="noStrike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17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62866" y="3252150"/>
              <a:ext cx="1257889" cy="5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91556" y="3956722"/>
              <a:ext cx="1649418" cy="55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31981" y="4943184"/>
              <a:ext cx="1830900" cy="633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81106" y="3235397"/>
              <a:ext cx="1011751" cy="71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62844" y="4184422"/>
              <a:ext cx="1385175" cy="49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403530" y="4586347"/>
              <a:ext cx="1094826" cy="766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7"/>
          <p:cNvGrpSpPr/>
          <p:nvPr/>
        </p:nvGrpSpPr>
        <p:grpSpPr>
          <a:xfrm>
            <a:off x="2755091" y="2893660"/>
            <a:ext cx="1661325" cy="1565467"/>
            <a:chOff x="3495851" y="2611719"/>
            <a:chExt cx="1295380" cy="1295380"/>
          </a:xfrm>
        </p:grpSpPr>
        <p:sp>
          <p:nvSpPr>
            <p:cNvPr id="180" name="Google Shape;180;p7"/>
            <p:cNvSpPr/>
            <p:nvPr/>
          </p:nvSpPr>
          <p:spPr>
            <a:xfrm>
              <a:off x="3495851" y="2611719"/>
              <a:ext cx="1295380" cy="1295380"/>
            </a:xfrm>
            <a:prstGeom prst="ellipse">
              <a:avLst/>
            </a:prstGeom>
            <a:solidFill>
              <a:srgbClr val="002060">
                <a:alpha val="5294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603480" y="2719348"/>
              <a:ext cx="1080120" cy="1080120"/>
            </a:xfrm>
            <a:prstGeom prst="ellipse">
              <a:avLst/>
            </a:prstGeom>
            <a:solidFill>
              <a:srgbClr val="8DA9DB">
                <a:alpha val="5215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7"/>
          <p:cNvGrpSpPr/>
          <p:nvPr/>
        </p:nvGrpSpPr>
        <p:grpSpPr>
          <a:xfrm>
            <a:off x="2933976" y="3041540"/>
            <a:ext cx="1206348" cy="1246774"/>
            <a:chOff x="2744572" y="1831800"/>
            <a:chExt cx="2888072" cy="3194399"/>
          </a:xfrm>
        </p:grpSpPr>
        <p:sp>
          <p:nvSpPr>
            <p:cNvPr id="183" name="Google Shape;183;p7"/>
            <p:cNvSpPr/>
            <p:nvPr/>
          </p:nvSpPr>
          <p:spPr>
            <a:xfrm rot="-5400000">
              <a:off x="3322213" y="2411390"/>
              <a:ext cx="2039112" cy="2035218"/>
            </a:xfrm>
            <a:custGeom>
              <a:rect b="b" l="l" r="r" t="t"/>
              <a:pathLst>
                <a:path extrusionOk="0" h="3187558" w="3185463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3254291" y="1831800"/>
              <a:ext cx="1028042" cy="525058"/>
            </a:xfrm>
            <a:custGeom>
              <a:rect b="b" l="l" r="r" t="t"/>
              <a:pathLst>
                <a:path extrusionOk="0" h="525058" w="1028042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4401205" y="1831800"/>
              <a:ext cx="1028042" cy="525058"/>
            </a:xfrm>
            <a:custGeom>
              <a:rect b="b" l="l" r="r" t="t"/>
              <a:pathLst>
                <a:path extrusionOk="0" h="525058" w="1028042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401206" y="2138124"/>
              <a:ext cx="811439" cy="431864"/>
            </a:xfrm>
            <a:custGeom>
              <a:rect b="b" l="l" r="r" t="t"/>
              <a:pathLst>
                <a:path extrusionOk="0" h="431864" w="811439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744572" y="2341521"/>
              <a:ext cx="525057" cy="1028042"/>
            </a:xfrm>
            <a:custGeom>
              <a:rect b="b" l="l" r="r" t="t"/>
              <a:pathLst>
                <a:path extrusionOk="0" h="1028042" w="525057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5200780" y="2558125"/>
              <a:ext cx="431864" cy="811438"/>
            </a:xfrm>
            <a:custGeom>
              <a:rect b="b" l="l" r="r" t="t"/>
              <a:pathLst>
                <a:path extrusionOk="0" h="811438" w="431864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744572" y="3488435"/>
              <a:ext cx="525057" cy="1028042"/>
            </a:xfrm>
            <a:custGeom>
              <a:rect b="b" l="l" r="r" t="t"/>
              <a:pathLst>
                <a:path extrusionOk="0" h="1028042" w="525057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5200780" y="3488435"/>
              <a:ext cx="431864" cy="811438"/>
            </a:xfrm>
            <a:custGeom>
              <a:rect b="b" l="l" r="r" t="t"/>
              <a:pathLst>
                <a:path extrusionOk="0" h="811438" w="431864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401205" y="4288010"/>
              <a:ext cx="811438" cy="431864"/>
            </a:xfrm>
            <a:custGeom>
              <a:rect b="b" l="l" r="r" t="t"/>
              <a:pathLst>
                <a:path extrusionOk="0" h="431864" w="811438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470895" y="4288010"/>
              <a:ext cx="811438" cy="431864"/>
            </a:xfrm>
            <a:custGeom>
              <a:rect b="b" l="l" r="r" t="t"/>
              <a:pathLst>
                <a:path extrusionOk="0" h="431864" w="811438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401205" y="4501142"/>
              <a:ext cx="1028042" cy="525057"/>
            </a:xfrm>
            <a:custGeom>
              <a:rect b="b" l="l" r="r" t="t"/>
              <a:pathLst>
                <a:path extrusionOk="0" h="525057" w="1028042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254293" y="4501142"/>
              <a:ext cx="1028041" cy="525057"/>
            </a:xfrm>
            <a:custGeom>
              <a:rect b="b" l="l" r="r" t="t"/>
              <a:pathLst>
                <a:path extrusionOk="0" h="525057" w="1028041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" name="Google Shape;195;p7"/>
          <p:cNvPicPr preferRelativeResize="0"/>
          <p:nvPr/>
        </p:nvPicPr>
        <p:blipFill rotWithShape="1">
          <a:blip r:embed="rId9">
            <a:alphaModFix/>
          </a:blip>
          <a:srcRect b="31879" l="26113" r="26178" t="32600"/>
          <a:stretch/>
        </p:blipFill>
        <p:spPr>
          <a:xfrm>
            <a:off x="9022463" y="2120769"/>
            <a:ext cx="1312424" cy="9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5327" y="3139472"/>
            <a:ext cx="785894" cy="7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03034" y="4336446"/>
            <a:ext cx="785894" cy="7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2b11b5047_0_57"/>
          <p:cNvSpPr/>
          <p:nvPr/>
        </p:nvSpPr>
        <p:spPr>
          <a:xfrm>
            <a:off x="0" y="1"/>
            <a:ext cx="12192000" cy="13587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f2b11b5047_0_57"/>
          <p:cNvSpPr txBox="1"/>
          <p:nvPr>
            <p:ph idx="1" type="body"/>
          </p:nvPr>
        </p:nvSpPr>
        <p:spPr>
          <a:xfrm>
            <a:off x="157749" y="240700"/>
            <a:ext cx="873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600"/>
              <a:buNone/>
            </a:pPr>
            <a:r>
              <a:rPr lang="en-US" sz="6600">
                <a:solidFill>
                  <a:schemeClr val="lt1"/>
                </a:solidFill>
              </a:rPr>
              <a:t>Competitive Advantage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g1f2b11b5047_0_57"/>
          <p:cNvSpPr txBox="1"/>
          <p:nvPr/>
        </p:nvSpPr>
        <p:spPr>
          <a:xfrm>
            <a:off x="316275" y="1725500"/>
            <a:ext cx="100281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 u="sng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Cost effective decision making</a:t>
            </a:r>
            <a:r>
              <a:rPr lang="en-US" sz="22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-</a:t>
            </a:r>
            <a:r>
              <a:rPr lang="en-US" sz="25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Implementing cost-effective decision-making strategies empowers municipalities to make informed, data-driven plans, resulting in more efficient resource allocation and substantial cost reductions.</a:t>
            </a:r>
            <a:endParaRPr sz="2000">
              <a:solidFill>
                <a:srgbClr val="1E4E7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 u="sng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Customization</a:t>
            </a:r>
            <a:r>
              <a:rPr lang="en-US" sz="22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5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-</a:t>
            </a:r>
            <a:r>
              <a:rPr lang="en-US" sz="20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Tailoring solutions to the unique needs of each municipality is a cornerstone of our approach to customization. By crafting bespoke strategies and services, we ensure that our solutions align precisely with the specific requirements, demographics, and goals of each community.</a:t>
            </a:r>
            <a:endParaRPr sz="2500">
              <a:solidFill>
                <a:srgbClr val="1E4E7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 u="sng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Expertise</a:t>
            </a:r>
            <a:r>
              <a:rPr lang="en-US" sz="22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-</a:t>
            </a:r>
            <a:r>
              <a:rPr lang="en-US" sz="17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By concentrating our expertise solely on addressing the unique challenges faced by local governments, we deliver a comprehensive and tailored solution that goes beyond generic alternatives.</a:t>
            </a:r>
            <a:endParaRPr sz="2500">
              <a:solidFill>
                <a:srgbClr val="1E4E7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200" u="sng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User friendly platform</a:t>
            </a:r>
            <a:r>
              <a:rPr lang="en-US" sz="25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2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-</a:t>
            </a:r>
            <a:r>
              <a:rPr lang="en-US" sz="25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2000">
                <a:solidFill>
                  <a:srgbClr val="1E4E79"/>
                </a:solidFill>
                <a:latin typeface="Avenir"/>
                <a:ea typeface="Avenir"/>
                <a:cs typeface="Avenir"/>
                <a:sym typeface="Avenir"/>
              </a:rPr>
              <a:t>Our user-friendly platform is meticulously designed to ensure accessibility for every municipality employee, regardless of their technical background.</a:t>
            </a:r>
            <a:endParaRPr sz="2000">
              <a:solidFill>
                <a:srgbClr val="1E4E7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-39626" y="0"/>
            <a:ext cx="3297491" cy="6858000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 txBox="1"/>
          <p:nvPr>
            <p:ph type="title"/>
          </p:nvPr>
        </p:nvSpPr>
        <p:spPr>
          <a:xfrm>
            <a:off x="4016653" y="-441475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6600">
                <a:solidFill>
                  <a:srgbClr val="2F5597"/>
                </a:solidFill>
              </a:rPr>
              <a:t>Our Business Strategy</a:t>
            </a:r>
            <a:endParaRPr b="1" sz="6600">
              <a:solidFill>
                <a:srgbClr val="2F5597"/>
              </a:solidFill>
            </a:endParaRPr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865" y="1246024"/>
            <a:ext cx="8934137" cy="2388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8"/>
          <p:cNvGrpSpPr/>
          <p:nvPr/>
        </p:nvGrpSpPr>
        <p:grpSpPr>
          <a:xfrm>
            <a:off x="173681" y="2161831"/>
            <a:ext cx="2619864" cy="4696169"/>
            <a:chOff x="4564445" y="3029157"/>
            <a:chExt cx="1520899" cy="1891216"/>
          </a:xfrm>
        </p:grpSpPr>
        <p:sp>
          <p:nvSpPr>
            <p:cNvPr id="213" name="Google Shape;213;p8"/>
            <p:cNvSpPr/>
            <p:nvPr/>
          </p:nvSpPr>
          <p:spPr>
            <a:xfrm>
              <a:off x="4564445" y="3029157"/>
              <a:ext cx="1520899" cy="1527743"/>
            </a:xfrm>
            <a:custGeom>
              <a:rect b="b" l="l" r="r" t="t"/>
              <a:pathLst>
                <a:path extrusionOk="0" h="5396955" w="5372780">
                  <a:moveTo>
                    <a:pt x="5369910" y="3724223"/>
                  </a:moveTo>
                  <a:cubicBezTo>
                    <a:pt x="5315236" y="3447998"/>
                    <a:pt x="5264849" y="3171011"/>
                    <a:pt x="5211984" y="2894404"/>
                  </a:cubicBezTo>
                  <a:cubicBezTo>
                    <a:pt x="5196554" y="2813823"/>
                    <a:pt x="5179885" y="2823634"/>
                    <a:pt x="5125021" y="2834016"/>
                  </a:cubicBezTo>
                  <a:cubicBezTo>
                    <a:pt x="4761262" y="2903358"/>
                    <a:pt x="4397217" y="2971081"/>
                    <a:pt x="4033361" y="3039946"/>
                  </a:cubicBezTo>
                  <a:cubicBezTo>
                    <a:pt x="3812572" y="3081666"/>
                    <a:pt x="3591973" y="3124814"/>
                    <a:pt x="3371089" y="3166248"/>
                  </a:cubicBezTo>
                  <a:cubicBezTo>
                    <a:pt x="3340322" y="3172058"/>
                    <a:pt x="3326130" y="3177487"/>
                    <a:pt x="3334417" y="3216826"/>
                  </a:cubicBezTo>
                  <a:cubicBezTo>
                    <a:pt x="3365849" y="3365320"/>
                    <a:pt x="3391376" y="3515149"/>
                    <a:pt x="3419761" y="3664310"/>
                  </a:cubicBezTo>
                  <a:cubicBezTo>
                    <a:pt x="3435001" y="3744606"/>
                    <a:pt x="3409473" y="3858906"/>
                    <a:pt x="3365754" y="3897196"/>
                  </a:cubicBezTo>
                  <a:cubicBezTo>
                    <a:pt x="3365754" y="3883861"/>
                    <a:pt x="3365468" y="3871193"/>
                    <a:pt x="3365754" y="3858525"/>
                  </a:cubicBezTo>
                  <a:cubicBezTo>
                    <a:pt x="3374231" y="3550106"/>
                    <a:pt x="3331654" y="3249211"/>
                    <a:pt x="3234785" y="2955936"/>
                  </a:cubicBezTo>
                  <a:cubicBezTo>
                    <a:pt x="3203067" y="2859829"/>
                    <a:pt x="3230499" y="2799726"/>
                    <a:pt x="3323463" y="2751434"/>
                  </a:cubicBezTo>
                  <a:cubicBezTo>
                    <a:pt x="3382899" y="2720573"/>
                    <a:pt x="3423570" y="2674282"/>
                    <a:pt x="3434334" y="2606273"/>
                  </a:cubicBezTo>
                  <a:cubicBezTo>
                    <a:pt x="3441002" y="2564173"/>
                    <a:pt x="3445955" y="2521691"/>
                    <a:pt x="3451670" y="2479400"/>
                  </a:cubicBezTo>
                  <a:cubicBezTo>
                    <a:pt x="3471386" y="2334049"/>
                    <a:pt x="3441668" y="2176696"/>
                    <a:pt x="3556635" y="2053823"/>
                  </a:cubicBezTo>
                  <a:cubicBezTo>
                    <a:pt x="3467100" y="2119260"/>
                    <a:pt x="3384232" y="2190412"/>
                    <a:pt x="3308413" y="2269088"/>
                  </a:cubicBezTo>
                  <a:cubicBezTo>
                    <a:pt x="3191923" y="2389961"/>
                    <a:pt x="3150870" y="2532264"/>
                    <a:pt x="3190875" y="2697237"/>
                  </a:cubicBezTo>
                  <a:cubicBezTo>
                    <a:pt x="3202115" y="2743528"/>
                    <a:pt x="3211735" y="2791249"/>
                    <a:pt x="3200209" y="2852685"/>
                  </a:cubicBezTo>
                  <a:cubicBezTo>
                    <a:pt x="3173063" y="2789820"/>
                    <a:pt x="3152204" y="2737433"/>
                    <a:pt x="3128010" y="2686664"/>
                  </a:cubicBezTo>
                  <a:cubicBezTo>
                    <a:pt x="3111722" y="2652374"/>
                    <a:pt x="3107531" y="2619608"/>
                    <a:pt x="3114104" y="2581508"/>
                  </a:cubicBezTo>
                  <a:cubicBezTo>
                    <a:pt x="3130486" y="2486449"/>
                    <a:pt x="3142679" y="2390532"/>
                    <a:pt x="3155061" y="2294806"/>
                  </a:cubicBezTo>
                  <a:cubicBezTo>
                    <a:pt x="3162300" y="2238704"/>
                    <a:pt x="3152394" y="2228036"/>
                    <a:pt x="3097625" y="2220987"/>
                  </a:cubicBezTo>
                  <a:cubicBezTo>
                    <a:pt x="3056858" y="2215748"/>
                    <a:pt x="3016186" y="2203937"/>
                    <a:pt x="2975515" y="2204033"/>
                  </a:cubicBezTo>
                  <a:cubicBezTo>
                    <a:pt x="2872740" y="2204414"/>
                    <a:pt x="2799588" y="2163266"/>
                    <a:pt x="2737771" y="2078874"/>
                  </a:cubicBezTo>
                  <a:cubicBezTo>
                    <a:pt x="2698909" y="2025725"/>
                    <a:pt x="2696242" y="1976290"/>
                    <a:pt x="2701385" y="1919521"/>
                  </a:cubicBezTo>
                  <a:cubicBezTo>
                    <a:pt x="2703862" y="1892565"/>
                    <a:pt x="2714054" y="1885517"/>
                    <a:pt x="2740628" y="1902280"/>
                  </a:cubicBezTo>
                  <a:cubicBezTo>
                    <a:pt x="2837021" y="1963145"/>
                    <a:pt x="2934938" y="2021724"/>
                    <a:pt x="3032379" y="2080969"/>
                  </a:cubicBezTo>
                  <a:cubicBezTo>
                    <a:pt x="3080480" y="2110211"/>
                    <a:pt x="3091339" y="2107354"/>
                    <a:pt x="3120866" y="2059252"/>
                  </a:cubicBezTo>
                  <a:cubicBezTo>
                    <a:pt x="3213545" y="1907996"/>
                    <a:pt x="3306318" y="1756929"/>
                    <a:pt x="3398710" y="1605577"/>
                  </a:cubicBezTo>
                  <a:cubicBezTo>
                    <a:pt x="3616547" y="1248770"/>
                    <a:pt x="3833717" y="891583"/>
                    <a:pt x="4052411" y="535252"/>
                  </a:cubicBezTo>
                  <a:cubicBezTo>
                    <a:pt x="4072224" y="502963"/>
                    <a:pt x="4077843" y="485722"/>
                    <a:pt x="4037839" y="463624"/>
                  </a:cubicBezTo>
                  <a:cubicBezTo>
                    <a:pt x="3953351" y="416952"/>
                    <a:pt x="3872579" y="363517"/>
                    <a:pt x="3790189" y="313129"/>
                  </a:cubicBezTo>
                  <a:cubicBezTo>
                    <a:pt x="3629406" y="214831"/>
                    <a:pt x="3468624" y="116438"/>
                    <a:pt x="3307461" y="18712"/>
                  </a:cubicBezTo>
                  <a:cubicBezTo>
                    <a:pt x="3279362" y="1662"/>
                    <a:pt x="3251263" y="-16245"/>
                    <a:pt x="3225165" y="26332"/>
                  </a:cubicBezTo>
                  <a:cubicBezTo>
                    <a:pt x="2909411" y="542301"/>
                    <a:pt x="2593181" y="1057889"/>
                    <a:pt x="2275999" y="1573001"/>
                  </a:cubicBezTo>
                  <a:cubicBezTo>
                    <a:pt x="2259616" y="1599671"/>
                    <a:pt x="2261997" y="1611863"/>
                    <a:pt x="2288667" y="1627675"/>
                  </a:cubicBezTo>
                  <a:cubicBezTo>
                    <a:pt x="2392204" y="1689111"/>
                    <a:pt x="2494407" y="1752738"/>
                    <a:pt x="2597182" y="1815317"/>
                  </a:cubicBezTo>
                  <a:cubicBezTo>
                    <a:pt x="2672906" y="1861418"/>
                    <a:pt x="2684621" y="1890279"/>
                    <a:pt x="2664428" y="1984767"/>
                  </a:cubicBezTo>
                  <a:cubicBezTo>
                    <a:pt x="2660142" y="1983052"/>
                    <a:pt x="2655189" y="1982386"/>
                    <a:pt x="2652427" y="1979623"/>
                  </a:cubicBezTo>
                  <a:cubicBezTo>
                    <a:pt x="2499836" y="1821318"/>
                    <a:pt x="2327148" y="1688539"/>
                    <a:pt x="2143887" y="1567381"/>
                  </a:cubicBezTo>
                  <a:cubicBezTo>
                    <a:pt x="2072259" y="1520042"/>
                    <a:pt x="2037779" y="1442890"/>
                    <a:pt x="2049970" y="1352497"/>
                  </a:cubicBezTo>
                  <a:cubicBezTo>
                    <a:pt x="2062639" y="1258391"/>
                    <a:pt x="2047970" y="1172666"/>
                    <a:pt x="1978723" y="1101799"/>
                  </a:cubicBezTo>
                  <a:cubicBezTo>
                    <a:pt x="1958816" y="1081416"/>
                    <a:pt x="1941862" y="1058175"/>
                    <a:pt x="1922240" y="1037506"/>
                  </a:cubicBezTo>
                  <a:cubicBezTo>
                    <a:pt x="1842421" y="953495"/>
                    <a:pt x="1761077" y="870628"/>
                    <a:pt x="1743456" y="747374"/>
                  </a:cubicBezTo>
                  <a:cubicBezTo>
                    <a:pt x="1751933" y="902917"/>
                    <a:pt x="1743647" y="1058651"/>
                    <a:pt x="1786604" y="1209908"/>
                  </a:cubicBezTo>
                  <a:cubicBezTo>
                    <a:pt x="1810322" y="1293347"/>
                    <a:pt x="1857470" y="1357355"/>
                    <a:pt x="1930432" y="1402980"/>
                  </a:cubicBezTo>
                  <a:cubicBezTo>
                    <a:pt x="1957292" y="1419744"/>
                    <a:pt x="1985105" y="1435079"/>
                    <a:pt x="2011966" y="1451843"/>
                  </a:cubicBezTo>
                  <a:cubicBezTo>
                    <a:pt x="2038350" y="1468322"/>
                    <a:pt x="2058162" y="1490515"/>
                    <a:pt x="2077307" y="1531187"/>
                  </a:cubicBezTo>
                  <a:cubicBezTo>
                    <a:pt x="1862518" y="1409838"/>
                    <a:pt x="1647254" y="1328590"/>
                    <a:pt x="1424749" y="1263725"/>
                  </a:cubicBezTo>
                  <a:cubicBezTo>
                    <a:pt x="1351979" y="1242484"/>
                    <a:pt x="1294162" y="1192573"/>
                    <a:pt x="1275779" y="1115897"/>
                  </a:cubicBezTo>
                  <a:cubicBezTo>
                    <a:pt x="1247204" y="996929"/>
                    <a:pt x="1174528" y="922444"/>
                    <a:pt x="1063181" y="880153"/>
                  </a:cubicBezTo>
                  <a:cubicBezTo>
                    <a:pt x="1042511" y="872342"/>
                    <a:pt x="1023080" y="861103"/>
                    <a:pt x="1002696" y="852721"/>
                  </a:cubicBezTo>
                  <a:cubicBezTo>
                    <a:pt x="912114" y="815383"/>
                    <a:pt x="824293" y="774425"/>
                    <a:pt x="770287" y="684319"/>
                  </a:cubicBezTo>
                  <a:cubicBezTo>
                    <a:pt x="801719" y="761186"/>
                    <a:pt x="837343" y="834814"/>
                    <a:pt x="872299" y="908632"/>
                  </a:cubicBezTo>
                  <a:cubicBezTo>
                    <a:pt x="899541" y="966163"/>
                    <a:pt x="934974" y="1018456"/>
                    <a:pt x="971359" y="1070462"/>
                  </a:cubicBezTo>
                  <a:cubicBezTo>
                    <a:pt x="1028795" y="1152663"/>
                    <a:pt x="1106995" y="1194478"/>
                    <a:pt x="1206151" y="1204765"/>
                  </a:cubicBezTo>
                  <a:cubicBezTo>
                    <a:pt x="1251299" y="1209432"/>
                    <a:pt x="1300924" y="1205622"/>
                    <a:pt x="1347121" y="1247627"/>
                  </a:cubicBezTo>
                  <a:cubicBezTo>
                    <a:pt x="1174909" y="1208480"/>
                    <a:pt x="1010317" y="1189144"/>
                    <a:pt x="844486" y="1179047"/>
                  </a:cubicBezTo>
                  <a:cubicBezTo>
                    <a:pt x="752189" y="1173428"/>
                    <a:pt x="668084" y="1147234"/>
                    <a:pt x="593217" y="1090370"/>
                  </a:cubicBezTo>
                  <a:cubicBezTo>
                    <a:pt x="530543" y="1042649"/>
                    <a:pt x="458152" y="1036077"/>
                    <a:pt x="380809" y="1044554"/>
                  </a:cubicBezTo>
                  <a:cubicBezTo>
                    <a:pt x="254508" y="1058461"/>
                    <a:pt x="127635" y="1103228"/>
                    <a:pt x="0" y="1044745"/>
                  </a:cubicBezTo>
                  <a:cubicBezTo>
                    <a:pt x="102108" y="1117135"/>
                    <a:pt x="205835" y="1183048"/>
                    <a:pt x="316420" y="1238960"/>
                  </a:cubicBezTo>
                  <a:cubicBezTo>
                    <a:pt x="433483" y="1298110"/>
                    <a:pt x="546354" y="1298872"/>
                    <a:pt x="661988" y="1239531"/>
                  </a:cubicBezTo>
                  <a:cubicBezTo>
                    <a:pt x="691324" y="1224481"/>
                    <a:pt x="721423" y="1209908"/>
                    <a:pt x="755904" y="1208289"/>
                  </a:cubicBezTo>
                  <a:cubicBezTo>
                    <a:pt x="871918" y="1202955"/>
                    <a:pt x="986314" y="1215909"/>
                    <a:pt x="1108329" y="1234006"/>
                  </a:cubicBezTo>
                  <a:cubicBezTo>
                    <a:pt x="1052798" y="1258391"/>
                    <a:pt x="1004888" y="1248199"/>
                    <a:pt x="957072" y="1237055"/>
                  </a:cubicBezTo>
                  <a:cubicBezTo>
                    <a:pt x="843248" y="1210480"/>
                    <a:pt x="739044" y="1229149"/>
                    <a:pt x="639223" y="1292109"/>
                  </a:cubicBezTo>
                  <a:cubicBezTo>
                    <a:pt x="521494" y="1366309"/>
                    <a:pt x="422720" y="1462321"/>
                    <a:pt x="319564" y="1553570"/>
                  </a:cubicBezTo>
                  <a:cubicBezTo>
                    <a:pt x="304133" y="1567191"/>
                    <a:pt x="290513" y="1582717"/>
                    <a:pt x="276034" y="1597385"/>
                  </a:cubicBezTo>
                  <a:cubicBezTo>
                    <a:pt x="342709" y="1555571"/>
                    <a:pt x="413861" y="1532806"/>
                    <a:pt x="490538" y="1525091"/>
                  </a:cubicBezTo>
                  <a:cubicBezTo>
                    <a:pt x="542544" y="1519852"/>
                    <a:pt x="594265" y="1511565"/>
                    <a:pt x="646271" y="1507755"/>
                  </a:cubicBezTo>
                  <a:cubicBezTo>
                    <a:pt x="780669" y="1497944"/>
                    <a:pt x="891254" y="1450796"/>
                    <a:pt x="975931" y="1337734"/>
                  </a:cubicBezTo>
                  <a:cubicBezTo>
                    <a:pt x="1034796" y="1259248"/>
                    <a:pt x="1126617" y="1234483"/>
                    <a:pt x="1224248" y="1253914"/>
                  </a:cubicBezTo>
                  <a:cubicBezTo>
                    <a:pt x="1298638" y="1268677"/>
                    <a:pt x="1372267" y="1287823"/>
                    <a:pt x="1445419" y="1308111"/>
                  </a:cubicBezTo>
                  <a:cubicBezTo>
                    <a:pt x="1578769" y="1345163"/>
                    <a:pt x="1706499" y="1397265"/>
                    <a:pt x="1843754" y="1459749"/>
                  </a:cubicBezTo>
                  <a:cubicBezTo>
                    <a:pt x="1785080" y="1466988"/>
                    <a:pt x="1744123" y="1452510"/>
                    <a:pt x="1703641" y="1435270"/>
                  </a:cubicBezTo>
                  <a:cubicBezTo>
                    <a:pt x="1591627" y="1387359"/>
                    <a:pt x="1480852" y="1386692"/>
                    <a:pt x="1367409" y="1434698"/>
                  </a:cubicBezTo>
                  <a:cubicBezTo>
                    <a:pt x="1220438" y="1496801"/>
                    <a:pt x="1088898" y="1584526"/>
                    <a:pt x="955453" y="1669585"/>
                  </a:cubicBezTo>
                  <a:cubicBezTo>
                    <a:pt x="951357" y="1672252"/>
                    <a:pt x="951547" y="1674538"/>
                    <a:pt x="960311" y="1677300"/>
                  </a:cubicBezTo>
                  <a:cubicBezTo>
                    <a:pt x="1022604" y="1646153"/>
                    <a:pt x="1091279" y="1625103"/>
                    <a:pt x="1166146" y="1631104"/>
                  </a:cubicBezTo>
                  <a:cubicBezTo>
                    <a:pt x="1235583" y="1636723"/>
                    <a:pt x="1305401" y="1639295"/>
                    <a:pt x="1374838" y="1645105"/>
                  </a:cubicBezTo>
                  <a:cubicBezTo>
                    <a:pt x="1456849" y="1651964"/>
                    <a:pt x="1536096" y="1647677"/>
                    <a:pt x="1609154" y="1603672"/>
                  </a:cubicBezTo>
                  <a:cubicBezTo>
                    <a:pt x="1640681" y="1584717"/>
                    <a:pt x="1667923" y="1560809"/>
                    <a:pt x="1696117" y="1537759"/>
                  </a:cubicBezTo>
                  <a:cubicBezTo>
                    <a:pt x="1773745" y="1474322"/>
                    <a:pt x="1859566" y="1465369"/>
                    <a:pt x="1946815" y="1511946"/>
                  </a:cubicBezTo>
                  <a:cubicBezTo>
                    <a:pt x="2137981" y="1613768"/>
                    <a:pt x="2313241" y="1738260"/>
                    <a:pt x="2472976" y="1884469"/>
                  </a:cubicBezTo>
                  <a:cubicBezTo>
                    <a:pt x="2490692" y="1900661"/>
                    <a:pt x="2508028" y="1917235"/>
                    <a:pt x="2533650" y="1941333"/>
                  </a:cubicBezTo>
                  <a:cubicBezTo>
                    <a:pt x="2485644" y="1932665"/>
                    <a:pt x="2454878" y="1917330"/>
                    <a:pt x="2428970" y="1893422"/>
                  </a:cubicBezTo>
                  <a:cubicBezTo>
                    <a:pt x="2401062" y="1867610"/>
                    <a:pt x="2375440" y="1839320"/>
                    <a:pt x="2347627" y="1813317"/>
                  </a:cubicBezTo>
                  <a:cubicBezTo>
                    <a:pt x="2272570" y="1743118"/>
                    <a:pt x="2186749" y="1707780"/>
                    <a:pt x="2080546" y="1713781"/>
                  </a:cubicBezTo>
                  <a:cubicBezTo>
                    <a:pt x="1933956" y="1722068"/>
                    <a:pt x="1799939" y="1775312"/>
                    <a:pt x="1662303" y="1816746"/>
                  </a:cubicBezTo>
                  <a:cubicBezTo>
                    <a:pt x="1636871" y="1824366"/>
                    <a:pt x="1608963" y="1827700"/>
                    <a:pt x="1587627" y="1849417"/>
                  </a:cubicBezTo>
                  <a:cubicBezTo>
                    <a:pt x="1691735" y="1818937"/>
                    <a:pt x="1781365" y="1859323"/>
                    <a:pt x="1870234" y="1903138"/>
                  </a:cubicBezTo>
                  <a:cubicBezTo>
                    <a:pt x="1929860" y="1932475"/>
                    <a:pt x="1990154" y="1960669"/>
                    <a:pt x="2048732" y="1992006"/>
                  </a:cubicBezTo>
                  <a:cubicBezTo>
                    <a:pt x="2146363" y="2044108"/>
                    <a:pt x="2240756" y="2036488"/>
                    <a:pt x="2332672" y="1979814"/>
                  </a:cubicBezTo>
                  <a:cubicBezTo>
                    <a:pt x="2391727" y="1943429"/>
                    <a:pt x="2452402" y="1945238"/>
                    <a:pt x="2515552" y="1965146"/>
                  </a:cubicBezTo>
                  <a:cubicBezTo>
                    <a:pt x="2619375" y="1997912"/>
                    <a:pt x="2667476" y="2089351"/>
                    <a:pt x="2741866" y="2170314"/>
                  </a:cubicBezTo>
                  <a:cubicBezTo>
                    <a:pt x="2551747" y="2143454"/>
                    <a:pt x="2374773" y="2118593"/>
                    <a:pt x="2197799" y="2093352"/>
                  </a:cubicBezTo>
                  <a:cubicBezTo>
                    <a:pt x="1901571" y="2051061"/>
                    <a:pt x="1605343" y="2008675"/>
                    <a:pt x="1309211" y="1965622"/>
                  </a:cubicBezTo>
                  <a:cubicBezTo>
                    <a:pt x="1284351" y="1962002"/>
                    <a:pt x="1275493" y="1969432"/>
                    <a:pt x="1272540" y="1994006"/>
                  </a:cubicBezTo>
                  <a:cubicBezTo>
                    <a:pt x="1264920" y="2058395"/>
                    <a:pt x="1254823" y="2122499"/>
                    <a:pt x="1245679" y="2186792"/>
                  </a:cubicBezTo>
                  <a:cubicBezTo>
                    <a:pt x="1213675" y="2412440"/>
                    <a:pt x="1181481" y="2637992"/>
                    <a:pt x="1149762" y="2863639"/>
                  </a:cubicBezTo>
                  <a:cubicBezTo>
                    <a:pt x="1143000" y="2911454"/>
                    <a:pt x="1156716" y="2927933"/>
                    <a:pt x="1204341" y="2934600"/>
                  </a:cubicBezTo>
                  <a:cubicBezTo>
                    <a:pt x="1328261" y="2951840"/>
                    <a:pt x="1451991" y="2969557"/>
                    <a:pt x="1575911" y="2987083"/>
                  </a:cubicBezTo>
                  <a:cubicBezTo>
                    <a:pt x="1880045" y="3029945"/>
                    <a:pt x="2183892" y="3075189"/>
                    <a:pt x="2488502" y="3113670"/>
                  </a:cubicBezTo>
                  <a:cubicBezTo>
                    <a:pt x="2564796" y="3123290"/>
                    <a:pt x="2612993" y="3151199"/>
                    <a:pt x="2642330" y="3222255"/>
                  </a:cubicBezTo>
                  <a:cubicBezTo>
                    <a:pt x="2690431" y="3339222"/>
                    <a:pt x="2744152" y="3453903"/>
                    <a:pt x="2794254" y="3570108"/>
                  </a:cubicBezTo>
                  <a:cubicBezTo>
                    <a:pt x="2845118" y="3688028"/>
                    <a:pt x="2931509" y="3763561"/>
                    <a:pt x="3058382" y="3785373"/>
                  </a:cubicBezTo>
                  <a:cubicBezTo>
                    <a:pt x="3170872" y="3804804"/>
                    <a:pt x="3234499" y="3877003"/>
                    <a:pt x="3281458" y="3972063"/>
                  </a:cubicBezTo>
                  <a:cubicBezTo>
                    <a:pt x="3291649" y="3992637"/>
                    <a:pt x="3294126" y="4012735"/>
                    <a:pt x="3291745" y="4035976"/>
                  </a:cubicBezTo>
                  <a:cubicBezTo>
                    <a:pt x="3261741" y="4336776"/>
                    <a:pt x="3178397" y="4622335"/>
                    <a:pt x="3048286" y="4894560"/>
                  </a:cubicBezTo>
                  <a:cubicBezTo>
                    <a:pt x="3043333" y="4905037"/>
                    <a:pt x="3042285" y="4920182"/>
                    <a:pt x="3025902" y="4923420"/>
                  </a:cubicBezTo>
                  <a:cubicBezTo>
                    <a:pt x="3017329" y="4899322"/>
                    <a:pt x="3014663" y="4874557"/>
                    <a:pt x="3013520" y="4849220"/>
                  </a:cubicBezTo>
                  <a:cubicBezTo>
                    <a:pt x="3010090" y="4776068"/>
                    <a:pt x="3038665" y="4709584"/>
                    <a:pt x="3056382" y="4641004"/>
                  </a:cubicBezTo>
                  <a:cubicBezTo>
                    <a:pt x="3102293" y="4463363"/>
                    <a:pt x="3084957" y="4300580"/>
                    <a:pt x="2976467" y="4144180"/>
                  </a:cubicBezTo>
                  <a:cubicBezTo>
                    <a:pt x="2864739" y="3983017"/>
                    <a:pt x="2719292" y="3856429"/>
                    <a:pt x="2582037" y="3720794"/>
                  </a:cubicBezTo>
                  <a:cubicBezTo>
                    <a:pt x="2548985" y="3688123"/>
                    <a:pt x="2513076" y="3658405"/>
                    <a:pt x="2476119" y="3625258"/>
                  </a:cubicBezTo>
                  <a:cubicBezTo>
                    <a:pt x="2472309" y="3641069"/>
                    <a:pt x="2480596" y="3644784"/>
                    <a:pt x="2485168" y="3649928"/>
                  </a:cubicBezTo>
                  <a:cubicBezTo>
                    <a:pt x="2546509" y="3719270"/>
                    <a:pt x="2582799" y="3799756"/>
                    <a:pt x="2599087" y="3891005"/>
                  </a:cubicBezTo>
                  <a:cubicBezTo>
                    <a:pt x="2624042" y="4030832"/>
                    <a:pt x="2616803" y="4172374"/>
                    <a:pt x="2622137" y="4312868"/>
                  </a:cubicBezTo>
                  <a:cubicBezTo>
                    <a:pt x="2629281" y="4501272"/>
                    <a:pt x="2697670" y="4644147"/>
                    <a:pt x="2869406" y="4735016"/>
                  </a:cubicBezTo>
                  <a:cubicBezTo>
                    <a:pt x="2949131" y="4777211"/>
                    <a:pt x="2975229" y="4860651"/>
                    <a:pt x="2995422" y="4944090"/>
                  </a:cubicBezTo>
                  <a:cubicBezTo>
                    <a:pt x="3002375" y="4972665"/>
                    <a:pt x="2997041" y="4996000"/>
                    <a:pt x="2983230" y="5020670"/>
                  </a:cubicBezTo>
                  <a:cubicBezTo>
                    <a:pt x="2913316" y="5145258"/>
                    <a:pt x="2833878" y="5263272"/>
                    <a:pt x="2746820" y="5376334"/>
                  </a:cubicBezTo>
                  <a:cubicBezTo>
                    <a:pt x="2772823" y="5403861"/>
                    <a:pt x="2798826" y="5403766"/>
                    <a:pt x="2824924" y="5376429"/>
                  </a:cubicBezTo>
                  <a:cubicBezTo>
                    <a:pt x="2923889" y="5240603"/>
                    <a:pt x="3011805" y="5098013"/>
                    <a:pt x="3090196" y="4949233"/>
                  </a:cubicBezTo>
                  <a:cubicBezTo>
                    <a:pt x="3143631" y="4847792"/>
                    <a:pt x="3303841" y="4773592"/>
                    <a:pt x="3415379" y="4796833"/>
                  </a:cubicBezTo>
                  <a:cubicBezTo>
                    <a:pt x="3578542" y="4830933"/>
                    <a:pt x="3715131" y="4793499"/>
                    <a:pt x="3837051" y="4674913"/>
                  </a:cubicBezTo>
                  <a:cubicBezTo>
                    <a:pt x="3951637" y="4563375"/>
                    <a:pt x="4051173" y="4436597"/>
                    <a:pt x="4179475" y="4338776"/>
                  </a:cubicBezTo>
                  <a:cubicBezTo>
                    <a:pt x="4244340" y="4289341"/>
                    <a:pt x="4315111" y="4258575"/>
                    <a:pt x="4395120" y="4247145"/>
                  </a:cubicBezTo>
                  <a:cubicBezTo>
                    <a:pt x="4410837" y="4244859"/>
                    <a:pt x="4429411" y="4249145"/>
                    <a:pt x="4443888" y="4229524"/>
                  </a:cubicBezTo>
                  <a:cubicBezTo>
                    <a:pt x="4301776" y="4229334"/>
                    <a:pt x="4164139" y="4238192"/>
                    <a:pt x="4026408" y="4242764"/>
                  </a:cubicBezTo>
                  <a:cubicBezTo>
                    <a:pt x="3906584" y="4246764"/>
                    <a:pt x="3791236" y="4269338"/>
                    <a:pt x="3675698" y="4299056"/>
                  </a:cubicBezTo>
                  <a:cubicBezTo>
                    <a:pt x="3530726" y="4336394"/>
                    <a:pt x="3431000" y="4427168"/>
                    <a:pt x="3356705" y="4550707"/>
                  </a:cubicBezTo>
                  <a:cubicBezTo>
                    <a:pt x="3324130" y="4604904"/>
                    <a:pt x="3297174" y="4662435"/>
                    <a:pt x="3267647" y="4718442"/>
                  </a:cubicBezTo>
                  <a:cubicBezTo>
                    <a:pt x="3240500" y="4769972"/>
                    <a:pt x="3199638" y="4807692"/>
                    <a:pt x="3149346" y="4840362"/>
                  </a:cubicBezTo>
                  <a:cubicBezTo>
                    <a:pt x="3145250" y="4818264"/>
                    <a:pt x="3156490" y="4803881"/>
                    <a:pt x="3162776" y="4788451"/>
                  </a:cubicBezTo>
                  <a:cubicBezTo>
                    <a:pt x="3265170" y="4539372"/>
                    <a:pt x="3331559" y="4281245"/>
                    <a:pt x="3355181" y="4012925"/>
                  </a:cubicBezTo>
                  <a:cubicBezTo>
                    <a:pt x="3361372" y="3942631"/>
                    <a:pt x="3405949" y="3902531"/>
                    <a:pt x="3453384" y="3850524"/>
                  </a:cubicBezTo>
                  <a:cubicBezTo>
                    <a:pt x="3469386" y="3931963"/>
                    <a:pt x="3482340" y="4003115"/>
                    <a:pt x="3497580" y="4073695"/>
                  </a:cubicBezTo>
                  <a:cubicBezTo>
                    <a:pt x="3504628" y="4106651"/>
                    <a:pt x="3518345" y="4126559"/>
                    <a:pt x="3561873" y="4117795"/>
                  </a:cubicBezTo>
                  <a:cubicBezTo>
                    <a:pt x="3752659" y="4079410"/>
                    <a:pt x="3944302" y="4045025"/>
                    <a:pt x="4135659" y="4009306"/>
                  </a:cubicBezTo>
                  <a:cubicBezTo>
                    <a:pt x="4532376" y="3935201"/>
                    <a:pt x="4929092" y="3860620"/>
                    <a:pt x="5326095" y="3787850"/>
                  </a:cubicBezTo>
                  <a:cubicBezTo>
                    <a:pt x="5368290" y="3780515"/>
                    <a:pt x="5378672" y="3768514"/>
                    <a:pt x="5369910" y="3724223"/>
                  </a:cubicBezTo>
                  <a:close/>
                  <a:moveTo>
                    <a:pt x="3298603" y="3933106"/>
                  </a:moveTo>
                  <a:cubicBezTo>
                    <a:pt x="3252311" y="3877861"/>
                    <a:pt x="3228499" y="3821663"/>
                    <a:pt x="3223260" y="3757084"/>
                  </a:cubicBezTo>
                  <a:cubicBezTo>
                    <a:pt x="3214116" y="3643165"/>
                    <a:pt x="3203448" y="3529532"/>
                    <a:pt x="3138202" y="3430281"/>
                  </a:cubicBezTo>
                  <a:cubicBezTo>
                    <a:pt x="3067812" y="3323220"/>
                    <a:pt x="2958751" y="3263594"/>
                    <a:pt x="2853214" y="3200157"/>
                  </a:cubicBezTo>
                  <a:cubicBezTo>
                    <a:pt x="2827972" y="3185012"/>
                    <a:pt x="2800350" y="3174059"/>
                    <a:pt x="2775871" y="3156533"/>
                  </a:cubicBezTo>
                  <a:cubicBezTo>
                    <a:pt x="2847880" y="3165962"/>
                    <a:pt x="2920079" y="3173678"/>
                    <a:pt x="2991612" y="3185774"/>
                  </a:cubicBezTo>
                  <a:cubicBezTo>
                    <a:pt x="3020854" y="3190727"/>
                    <a:pt x="3029998" y="3184822"/>
                    <a:pt x="3033808" y="3155009"/>
                  </a:cubicBezTo>
                  <a:cubicBezTo>
                    <a:pt x="3048476" y="3040804"/>
                    <a:pt x="3066193" y="2926980"/>
                    <a:pt x="3083052" y="2810299"/>
                  </a:cubicBezTo>
                  <a:cubicBezTo>
                    <a:pt x="3114770" y="2818586"/>
                    <a:pt x="3128200" y="2840303"/>
                    <a:pt x="3137916" y="2865925"/>
                  </a:cubicBezTo>
                  <a:cubicBezTo>
                    <a:pt x="3229547" y="3108717"/>
                    <a:pt x="3285744" y="3359129"/>
                    <a:pt x="3300031" y="3618686"/>
                  </a:cubicBezTo>
                  <a:cubicBezTo>
                    <a:pt x="3305651" y="3720984"/>
                    <a:pt x="3311366" y="3823092"/>
                    <a:pt x="3298603" y="3933106"/>
                  </a:cubicBezTo>
                  <a:close/>
                </a:path>
              </a:pathLst>
            </a:custGeom>
            <a:solidFill>
              <a:srgbClr val="2779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5040652" y="4551143"/>
              <a:ext cx="601866" cy="369230"/>
            </a:xfrm>
            <a:custGeom>
              <a:rect b="b" l="l" r="r" t="t"/>
              <a:pathLst>
                <a:path extrusionOk="0" h="1304353" w="2126171">
                  <a:moveTo>
                    <a:pt x="1064839" y="0"/>
                  </a:moveTo>
                  <a:cubicBezTo>
                    <a:pt x="1090842" y="0"/>
                    <a:pt x="1116941" y="95"/>
                    <a:pt x="1142944" y="95"/>
                  </a:cubicBezTo>
                  <a:cubicBezTo>
                    <a:pt x="1453173" y="571"/>
                    <a:pt x="1763498" y="1810"/>
                    <a:pt x="2073727" y="571"/>
                  </a:cubicBezTo>
                  <a:cubicBezTo>
                    <a:pt x="2114017" y="381"/>
                    <a:pt x="2127162" y="8001"/>
                    <a:pt x="2126114" y="51340"/>
                  </a:cubicBezTo>
                  <a:cubicBezTo>
                    <a:pt x="2122781" y="187357"/>
                    <a:pt x="2124780" y="323469"/>
                    <a:pt x="2125066" y="459581"/>
                  </a:cubicBezTo>
                  <a:cubicBezTo>
                    <a:pt x="2125066" y="480917"/>
                    <a:pt x="2127734" y="497396"/>
                    <a:pt x="2094778" y="498157"/>
                  </a:cubicBezTo>
                  <a:cubicBezTo>
                    <a:pt x="1992002" y="500443"/>
                    <a:pt x="1993716" y="502539"/>
                    <a:pt x="1978858" y="605885"/>
                  </a:cubicBezTo>
                  <a:cubicBezTo>
                    <a:pt x="1945520" y="838772"/>
                    <a:pt x="1910278" y="1071467"/>
                    <a:pt x="1875797" y="1304258"/>
                  </a:cubicBezTo>
                  <a:cubicBezTo>
                    <a:pt x="1344874" y="1304258"/>
                    <a:pt x="813855" y="1304354"/>
                    <a:pt x="282932" y="1304354"/>
                  </a:cubicBezTo>
                  <a:cubicBezTo>
                    <a:pt x="236068" y="1052513"/>
                    <a:pt x="187967" y="800958"/>
                    <a:pt x="143676" y="548735"/>
                  </a:cubicBezTo>
                  <a:cubicBezTo>
                    <a:pt x="136342" y="507111"/>
                    <a:pt x="123007" y="494252"/>
                    <a:pt x="81287" y="496158"/>
                  </a:cubicBezTo>
                  <a:cubicBezTo>
                    <a:pt x="1087" y="499682"/>
                    <a:pt x="991" y="497205"/>
                    <a:pt x="991" y="418529"/>
                  </a:cubicBezTo>
                  <a:cubicBezTo>
                    <a:pt x="991" y="294894"/>
                    <a:pt x="2516" y="171259"/>
                    <a:pt x="39" y="47720"/>
                  </a:cubicBezTo>
                  <a:cubicBezTo>
                    <a:pt x="-723" y="10287"/>
                    <a:pt x="9469" y="476"/>
                    <a:pt x="47093" y="667"/>
                  </a:cubicBezTo>
                  <a:cubicBezTo>
                    <a:pt x="376848" y="2191"/>
                    <a:pt x="706604" y="1619"/>
                    <a:pt x="1036359" y="1524"/>
                  </a:cubicBezTo>
                  <a:cubicBezTo>
                    <a:pt x="1045884" y="1429"/>
                    <a:pt x="1055409" y="476"/>
                    <a:pt x="1064839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308209" y="3125483"/>
              <a:ext cx="314251" cy="402789"/>
            </a:xfrm>
            <a:custGeom>
              <a:rect b="b" l="l" r="r" t="t"/>
              <a:pathLst>
                <a:path extrusionOk="0" h="1422907" w="1110134">
                  <a:moveTo>
                    <a:pt x="1094065" y="310887"/>
                  </a:moveTo>
                  <a:cubicBezTo>
                    <a:pt x="1055585" y="272311"/>
                    <a:pt x="1041582" y="224496"/>
                    <a:pt x="1060441" y="171537"/>
                  </a:cubicBezTo>
                  <a:cubicBezTo>
                    <a:pt x="1069872" y="145057"/>
                    <a:pt x="1061204" y="130865"/>
                    <a:pt x="1038820" y="117435"/>
                  </a:cubicBezTo>
                  <a:cubicBezTo>
                    <a:pt x="980432" y="82478"/>
                    <a:pt x="922901" y="45997"/>
                    <a:pt x="865369" y="9707"/>
                  </a:cubicBezTo>
                  <a:cubicBezTo>
                    <a:pt x="845653" y="-2771"/>
                    <a:pt x="829460" y="-5247"/>
                    <a:pt x="811363" y="14469"/>
                  </a:cubicBezTo>
                  <a:cubicBezTo>
                    <a:pt x="773263" y="55998"/>
                    <a:pt x="722971" y="64857"/>
                    <a:pt x="671631" y="51712"/>
                  </a:cubicBezTo>
                  <a:cubicBezTo>
                    <a:pt x="640580" y="43806"/>
                    <a:pt x="626864" y="50950"/>
                    <a:pt x="611242" y="77049"/>
                  </a:cubicBezTo>
                  <a:cubicBezTo>
                    <a:pt x="534662" y="204588"/>
                    <a:pt x="455890" y="330795"/>
                    <a:pt x="378071" y="457572"/>
                  </a:cubicBezTo>
                  <a:cubicBezTo>
                    <a:pt x="256341" y="655883"/>
                    <a:pt x="134802" y="854194"/>
                    <a:pt x="13263" y="1052599"/>
                  </a:cubicBezTo>
                  <a:cubicBezTo>
                    <a:pt x="3452" y="1068506"/>
                    <a:pt x="-9787" y="1083936"/>
                    <a:pt x="11073" y="1102320"/>
                  </a:cubicBezTo>
                  <a:cubicBezTo>
                    <a:pt x="58412" y="1144135"/>
                    <a:pt x="62793" y="1198808"/>
                    <a:pt x="50411" y="1255101"/>
                  </a:cubicBezTo>
                  <a:cubicBezTo>
                    <a:pt x="44982" y="1279485"/>
                    <a:pt x="54221" y="1291486"/>
                    <a:pt x="70985" y="1301869"/>
                  </a:cubicBezTo>
                  <a:cubicBezTo>
                    <a:pt x="131468" y="1339492"/>
                    <a:pt x="192333" y="1376545"/>
                    <a:pt x="253293" y="1413311"/>
                  </a:cubicBezTo>
                  <a:cubicBezTo>
                    <a:pt x="267009" y="1421598"/>
                    <a:pt x="281678" y="1429599"/>
                    <a:pt x="296156" y="1414073"/>
                  </a:cubicBezTo>
                  <a:cubicBezTo>
                    <a:pt x="341209" y="1365686"/>
                    <a:pt x="395502" y="1356447"/>
                    <a:pt x="461129" y="1376449"/>
                  </a:cubicBezTo>
                  <a:cubicBezTo>
                    <a:pt x="478178" y="1380640"/>
                    <a:pt x="488656" y="1366924"/>
                    <a:pt x="498181" y="1351399"/>
                  </a:cubicBezTo>
                  <a:cubicBezTo>
                    <a:pt x="698873" y="1023357"/>
                    <a:pt x="899374" y="695126"/>
                    <a:pt x="1100733" y="367466"/>
                  </a:cubicBezTo>
                  <a:cubicBezTo>
                    <a:pt x="1114639" y="344511"/>
                    <a:pt x="1113687" y="330509"/>
                    <a:pt x="1094065" y="310887"/>
                  </a:cubicBezTo>
                  <a:close/>
                  <a:moveTo>
                    <a:pt x="555712" y="948491"/>
                  </a:moveTo>
                  <a:cubicBezTo>
                    <a:pt x="428268" y="949539"/>
                    <a:pt x="320158" y="841049"/>
                    <a:pt x="319968" y="712081"/>
                  </a:cubicBezTo>
                  <a:cubicBezTo>
                    <a:pt x="319778" y="584541"/>
                    <a:pt x="429791" y="473384"/>
                    <a:pt x="555141" y="474337"/>
                  </a:cubicBezTo>
                  <a:cubicBezTo>
                    <a:pt x="679823" y="475289"/>
                    <a:pt x="791837" y="584922"/>
                    <a:pt x="792694" y="706556"/>
                  </a:cubicBezTo>
                  <a:cubicBezTo>
                    <a:pt x="793647" y="836477"/>
                    <a:pt x="684871" y="947443"/>
                    <a:pt x="555712" y="948491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577014" y="3899943"/>
              <a:ext cx="433983" cy="219036"/>
            </a:xfrm>
            <a:custGeom>
              <a:rect b="b" l="l" r="r" t="t"/>
              <a:pathLst>
                <a:path extrusionOk="0" h="773776" w="1533101">
                  <a:moveTo>
                    <a:pt x="1489408" y="131421"/>
                  </a:moveTo>
                  <a:cubicBezTo>
                    <a:pt x="1485216" y="110180"/>
                    <a:pt x="1469024" y="106370"/>
                    <a:pt x="1449783" y="105894"/>
                  </a:cubicBezTo>
                  <a:cubicBezTo>
                    <a:pt x="1401206" y="104656"/>
                    <a:pt x="1360057" y="81320"/>
                    <a:pt x="1341960" y="39505"/>
                  </a:cubicBezTo>
                  <a:cubicBezTo>
                    <a:pt x="1321957" y="-6692"/>
                    <a:pt x="1294811" y="-2977"/>
                    <a:pt x="1256235" y="4548"/>
                  </a:cubicBezTo>
                  <a:cubicBezTo>
                    <a:pt x="1093453" y="36647"/>
                    <a:pt x="930194" y="66461"/>
                    <a:pt x="767031" y="97036"/>
                  </a:cubicBezTo>
                  <a:cubicBezTo>
                    <a:pt x="561958" y="135517"/>
                    <a:pt x="356885" y="173807"/>
                    <a:pt x="151907" y="212479"/>
                  </a:cubicBezTo>
                  <a:cubicBezTo>
                    <a:pt x="129237" y="216765"/>
                    <a:pt x="112568" y="223528"/>
                    <a:pt x="111235" y="254103"/>
                  </a:cubicBezTo>
                  <a:cubicBezTo>
                    <a:pt x="108758" y="310777"/>
                    <a:pt x="76659" y="351925"/>
                    <a:pt x="26271" y="376499"/>
                  </a:cubicBezTo>
                  <a:cubicBezTo>
                    <a:pt x="3697" y="387548"/>
                    <a:pt x="-3351" y="400979"/>
                    <a:pt x="1411" y="425172"/>
                  </a:cubicBezTo>
                  <a:cubicBezTo>
                    <a:pt x="14556" y="491847"/>
                    <a:pt x="26748" y="558617"/>
                    <a:pt x="37988" y="625578"/>
                  </a:cubicBezTo>
                  <a:cubicBezTo>
                    <a:pt x="43035" y="655487"/>
                    <a:pt x="57038" y="667107"/>
                    <a:pt x="88756" y="667298"/>
                  </a:cubicBezTo>
                  <a:cubicBezTo>
                    <a:pt x="136476" y="667583"/>
                    <a:pt x="179053" y="691205"/>
                    <a:pt x="195340" y="734449"/>
                  </a:cubicBezTo>
                  <a:cubicBezTo>
                    <a:pt x="212962" y="781121"/>
                    <a:pt x="239822" y="776359"/>
                    <a:pt x="276113" y="769310"/>
                  </a:cubicBezTo>
                  <a:cubicBezTo>
                    <a:pt x="438990" y="737497"/>
                    <a:pt x="602058" y="706826"/>
                    <a:pt x="765126" y="676156"/>
                  </a:cubicBezTo>
                  <a:cubicBezTo>
                    <a:pt x="970200" y="637580"/>
                    <a:pt x="1175368" y="599670"/>
                    <a:pt x="1380346" y="560713"/>
                  </a:cubicBezTo>
                  <a:cubicBezTo>
                    <a:pt x="1400729" y="556807"/>
                    <a:pt x="1425685" y="556712"/>
                    <a:pt x="1425589" y="523565"/>
                  </a:cubicBezTo>
                  <a:cubicBezTo>
                    <a:pt x="1425399" y="463843"/>
                    <a:pt x="1453974" y="421076"/>
                    <a:pt x="1508553" y="396597"/>
                  </a:cubicBezTo>
                  <a:cubicBezTo>
                    <a:pt x="1525126" y="389167"/>
                    <a:pt x="1533984" y="378499"/>
                    <a:pt x="1533032" y="359354"/>
                  </a:cubicBezTo>
                  <a:cubicBezTo>
                    <a:pt x="1518649" y="283345"/>
                    <a:pt x="1504361" y="207335"/>
                    <a:pt x="1489408" y="131421"/>
                  </a:cubicBezTo>
                  <a:close/>
                  <a:moveTo>
                    <a:pt x="765031" y="619768"/>
                  </a:moveTo>
                  <a:cubicBezTo>
                    <a:pt x="632442" y="619291"/>
                    <a:pt x="529192" y="512802"/>
                    <a:pt x="531382" y="378595"/>
                  </a:cubicBezTo>
                  <a:cubicBezTo>
                    <a:pt x="533383" y="253246"/>
                    <a:pt x="640729" y="152186"/>
                    <a:pt x="771127" y="152852"/>
                  </a:cubicBezTo>
                  <a:cubicBezTo>
                    <a:pt x="899810" y="153519"/>
                    <a:pt x="1008204" y="260390"/>
                    <a:pt x="1005823" y="384596"/>
                  </a:cubicBezTo>
                  <a:cubicBezTo>
                    <a:pt x="1003347" y="519660"/>
                    <a:pt x="900381" y="620244"/>
                    <a:pt x="765031" y="619768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958217" y="3660278"/>
              <a:ext cx="434913" cy="205178"/>
            </a:xfrm>
            <a:custGeom>
              <a:rect b="b" l="l" r="r" t="t"/>
              <a:pathLst>
                <a:path extrusionOk="0" h="724816" w="1536388">
                  <a:moveTo>
                    <a:pt x="1509214" y="319985"/>
                  </a:moveTo>
                  <a:cubicBezTo>
                    <a:pt x="1452255" y="298173"/>
                    <a:pt x="1420537" y="255596"/>
                    <a:pt x="1414155" y="195112"/>
                  </a:cubicBezTo>
                  <a:cubicBezTo>
                    <a:pt x="1412345" y="177777"/>
                    <a:pt x="1410059" y="165585"/>
                    <a:pt x="1388533" y="162822"/>
                  </a:cubicBezTo>
                  <a:cubicBezTo>
                    <a:pt x="1296140" y="150916"/>
                    <a:pt x="1203938" y="137676"/>
                    <a:pt x="1111736" y="124627"/>
                  </a:cubicBezTo>
                  <a:cubicBezTo>
                    <a:pt x="919426" y="97386"/>
                    <a:pt x="727212" y="70049"/>
                    <a:pt x="534997" y="42712"/>
                  </a:cubicBezTo>
                  <a:cubicBezTo>
                    <a:pt x="438033" y="28901"/>
                    <a:pt x="341163" y="14995"/>
                    <a:pt x="244199" y="1374"/>
                  </a:cubicBezTo>
                  <a:cubicBezTo>
                    <a:pt x="215529" y="-2627"/>
                    <a:pt x="193526" y="326"/>
                    <a:pt x="181620" y="34711"/>
                  </a:cubicBezTo>
                  <a:cubicBezTo>
                    <a:pt x="165046" y="82241"/>
                    <a:pt x="124374" y="107578"/>
                    <a:pt x="76654" y="113007"/>
                  </a:cubicBezTo>
                  <a:cubicBezTo>
                    <a:pt x="44079" y="116721"/>
                    <a:pt x="33887" y="130818"/>
                    <a:pt x="30077" y="159584"/>
                  </a:cubicBezTo>
                  <a:cubicBezTo>
                    <a:pt x="21885" y="222163"/>
                    <a:pt x="11884" y="284457"/>
                    <a:pt x="2550" y="346845"/>
                  </a:cubicBezTo>
                  <a:cubicBezTo>
                    <a:pt x="4645" y="367229"/>
                    <a:pt x="-12214" y="391232"/>
                    <a:pt x="20171" y="403329"/>
                  </a:cubicBezTo>
                  <a:cubicBezTo>
                    <a:pt x="79607" y="425522"/>
                    <a:pt x="110373" y="470480"/>
                    <a:pt x="117707" y="532012"/>
                  </a:cubicBezTo>
                  <a:cubicBezTo>
                    <a:pt x="119898" y="550299"/>
                    <a:pt x="125899" y="560110"/>
                    <a:pt x="146092" y="562301"/>
                  </a:cubicBezTo>
                  <a:cubicBezTo>
                    <a:pt x="193145" y="567349"/>
                    <a:pt x="240008" y="574588"/>
                    <a:pt x="286871" y="581256"/>
                  </a:cubicBezTo>
                  <a:cubicBezTo>
                    <a:pt x="479181" y="608402"/>
                    <a:pt x="671395" y="635548"/>
                    <a:pt x="863705" y="662980"/>
                  </a:cubicBezTo>
                  <a:cubicBezTo>
                    <a:pt x="1004389" y="682983"/>
                    <a:pt x="1144978" y="703366"/>
                    <a:pt x="1285662" y="723464"/>
                  </a:cubicBezTo>
                  <a:cubicBezTo>
                    <a:pt x="1314237" y="727560"/>
                    <a:pt x="1335859" y="723845"/>
                    <a:pt x="1349099" y="691174"/>
                  </a:cubicBezTo>
                  <a:cubicBezTo>
                    <a:pt x="1368244" y="643645"/>
                    <a:pt x="1408344" y="615927"/>
                    <a:pt x="1458732" y="611260"/>
                  </a:cubicBezTo>
                  <a:cubicBezTo>
                    <a:pt x="1489878" y="608402"/>
                    <a:pt x="1498927" y="594114"/>
                    <a:pt x="1502833" y="567540"/>
                  </a:cubicBezTo>
                  <a:cubicBezTo>
                    <a:pt x="1513119" y="497340"/>
                    <a:pt x="1524264" y="427141"/>
                    <a:pt x="1535694" y="357132"/>
                  </a:cubicBezTo>
                  <a:cubicBezTo>
                    <a:pt x="1539408" y="334939"/>
                    <a:pt x="1527884" y="327129"/>
                    <a:pt x="1509214" y="319985"/>
                  </a:cubicBezTo>
                  <a:close/>
                  <a:moveTo>
                    <a:pt x="767217" y="599639"/>
                  </a:moveTo>
                  <a:cubicBezTo>
                    <a:pt x="642344" y="600306"/>
                    <a:pt x="529092" y="488482"/>
                    <a:pt x="528711" y="363800"/>
                  </a:cubicBezTo>
                  <a:cubicBezTo>
                    <a:pt x="528235" y="237118"/>
                    <a:pt x="639391" y="124722"/>
                    <a:pt x="763978" y="125770"/>
                  </a:cubicBezTo>
                  <a:cubicBezTo>
                    <a:pt x="887613" y="126818"/>
                    <a:pt x="1001246" y="233974"/>
                    <a:pt x="1003342" y="351322"/>
                  </a:cubicBezTo>
                  <a:cubicBezTo>
                    <a:pt x="1005628" y="483815"/>
                    <a:pt x="896281" y="598877"/>
                    <a:pt x="767217" y="599639"/>
                  </a:cubicBezTo>
                  <a:close/>
                </a:path>
              </a:pathLst>
            </a:custGeom>
            <a:solidFill>
              <a:srgbClr val="2AA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1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4750" y="3559900"/>
            <a:ext cx="7162296" cy="3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/>
          <p:nvPr/>
        </p:nvSpPr>
        <p:spPr>
          <a:xfrm>
            <a:off x="0" y="-1"/>
            <a:ext cx="12192000" cy="23229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>
            <p:ph idx="1" type="body"/>
          </p:nvPr>
        </p:nvSpPr>
        <p:spPr>
          <a:xfrm>
            <a:off x="131524" y="999600"/>
            <a:ext cx="87363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600"/>
              <a:buNone/>
            </a:pPr>
            <a:r>
              <a:rPr lang="en-US" sz="6600">
                <a:solidFill>
                  <a:schemeClr val="lt1"/>
                </a:solidFill>
              </a:rPr>
              <a:t>Our </a:t>
            </a:r>
            <a:r>
              <a:rPr b="1" lang="en-US" sz="6600">
                <a:solidFill>
                  <a:schemeClr val="lt1"/>
                </a:solidFill>
              </a:rPr>
              <a:t>Team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" y="2934239"/>
            <a:ext cx="2002752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1394" y="2934927"/>
            <a:ext cx="1959471" cy="20020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27" name="Google Shape;22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6534" y="2934261"/>
            <a:ext cx="1980540" cy="200206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0610" y="2934243"/>
            <a:ext cx="1714335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29" name="Google Shape;22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94529" y="2934243"/>
            <a:ext cx="1981216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9008" y="2949955"/>
            <a:ext cx="1638617" cy="2002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31" name="Google Shape;231;p10"/>
          <p:cNvSpPr txBox="1"/>
          <p:nvPr/>
        </p:nvSpPr>
        <p:spPr>
          <a:xfrm>
            <a:off x="2299160" y="5183453"/>
            <a:ext cx="16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Ofir Mor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CMO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4097480" y="5191680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Shalev Alkaher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CFO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-9" y="5192342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Isaac Tsalik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CEO 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6051394" y="5179667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Or Yagol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CTO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8010865" y="5179667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Snir Akons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CSO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10090065" y="5171439"/>
            <a:ext cx="17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Elchai Refoua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CPO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e6d7cb794_0_104"/>
          <p:cNvSpPr/>
          <p:nvPr/>
        </p:nvSpPr>
        <p:spPr>
          <a:xfrm>
            <a:off x="0" y="1"/>
            <a:ext cx="12192000" cy="17649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be6d7cb794_0_104"/>
          <p:cNvSpPr txBox="1"/>
          <p:nvPr>
            <p:ph type="title"/>
          </p:nvPr>
        </p:nvSpPr>
        <p:spPr>
          <a:xfrm>
            <a:off x="0" y="-86763"/>
            <a:ext cx="10869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6600">
                <a:solidFill>
                  <a:schemeClr val="lt1"/>
                </a:solidFill>
              </a:rPr>
              <a:t>Our Need</a:t>
            </a:r>
            <a:endParaRPr b="1" sz="6600">
              <a:solidFill>
                <a:schemeClr val="lt1"/>
              </a:solidFill>
            </a:endParaRPr>
          </a:p>
        </p:txBody>
      </p:sp>
      <p:grpSp>
        <p:nvGrpSpPr>
          <p:cNvPr id="244" name="Google Shape;244;g2be6d7cb794_0_104"/>
          <p:cNvGrpSpPr/>
          <p:nvPr/>
        </p:nvGrpSpPr>
        <p:grpSpPr>
          <a:xfrm>
            <a:off x="7286806" y="5753996"/>
            <a:ext cx="4062147" cy="615699"/>
            <a:chOff x="3017859" y="4283314"/>
            <a:chExt cx="2579796" cy="615699"/>
          </a:xfrm>
        </p:grpSpPr>
        <p:sp>
          <p:nvSpPr>
            <p:cNvPr id="245" name="Google Shape;245;g2be6d7cb794_0_104"/>
            <p:cNvSpPr txBox="1"/>
            <p:nvPr/>
          </p:nvSpPr>
          <p:spPr>
            <a:xfrm>
              <a:off x="3021855" y="4560313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5.5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be6d7cb794_0_104"/>
            <p:cNvSpPr txBox="1"/>
            <p:nvPr/>
          </p:nvSpPr>
          <p:spPr>
            <a:xfrm>
              <a:off x="3017859" y="4283314"/>
              <a:ext cx="25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Workspace &amp; office utilities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47" name="Google Shape;247;g2be6d7cb794_0_104"/>
          <p:cNvGrpSpPr/>
          <p:nvPr/>
        </p:nvGrpSpPr>
        <p:grpSpPr>
          <a:xfrm>
            <a:off x="7286805" y="1983853"/>
            <a:ext cx="4062148" cy="677255"/>
            <a:chOff x="3017858" y="4221758"/>
            <a:chExt cx="2579797" cy="677255"/>
          </a:xfrm>
        </p:grpSpPr>
        <p:sp>
          <p:nvSpPr>
            <p:cNvPr id="248" name="Google Shape;248;g2be6d7cb794_0_104"/>
            <p:cNvSpPr txBox="1"/>
            <p:nvPr/>
          </p:nvSpPr>
          <p:spPr>
            <a:xfrm>
              <a:off x="3021855" y="4560313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130K$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be6d7cb794_0_104"/>
            <p:cNvSpPr txBox="1"/>
            <p:nvPr/>
          </p:nvSpPr>
          <p:spPr>
            <a:xfrm>
              <a:off x="3017858" y="4221758"/>
              <a:ext cx="25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Analysts &amp; developers salary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50" name="Google Shape;250;g2be6d7cb794_0_104"/>
          <p:cNvGrpSpPr/>
          <p:nvPr/>
        </p:nvGrpSpPr>
        <p:grpSpPr>
          <a:xfrm>
            <a:off x="7286805" y="2911001"/>
            <a:ext cx="4062148" cy="677254"/>
            <a:chOff x="3017858" y="4221759"/>
            <a:chExt cx="2579797" cy="677254"/>
          </a:xfrm>
        </p:grpSpPr>
        <p:sp>
          <p:nvSpPr>
            <p:cNvPr id="251" name="Google Shape;251;g2be6d7cb794_0_104"/>
            <p:cNvSpPr txBox="1"/>
            <p:nvPr/>
          </p:nvSpPr>
          <p:spPr>
            <a:xfrm>
              <a:off x="3021855" y="4560313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60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2be6d7cb794_0_104"/>
            <p:cNvSpPr txBox="1"/>
            <p:nvPr/>
          </p:nvSpPr>
          <p:spPr>
            <a:xfrm>
              <a:off x="3017858" y="4221759"/>
              <a:ext cx="25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Founders salary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53" name="Google Shape;253;g2be6d7cb794_0_104"/>
          <p:cNvGrpSpPr/>
          <p:nvPr/>
        </p:nvGrpSpPr>
        <p:grpSpPr>
          <a:xfrm>
            <a:off x="7286570" y="3611455"/>
            <a:ext cx="4702638" cy="958764"/>
            <a:chOff x="3017858" y="3990928"/>
            <a:chExt cx="2575800" cy="958764"/>
          </a:xfrm>
        </p:grpSpPr>
        <p:sp>
          <p:nvSpPr>
            <p:cNvPr id="254" name="Google Shape;254;g2be6d7cb794_0_104"/>
            <p:cNvSpPr txBox="1"/>
            <p:nvPr/>
          </p:nvSpPr>
          <p:spPr>
            <a:xfrm>
              <a:off x="3017858" y="4610992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14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K</a:t>
              </a: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2be6d7cb794_0_104"/>
            <p:cNvSpPr txBox="1"/>
            <p:nvPr/>
          </p:nvSpPr>
          <p:spPr>
            <a:xfrm>
              <a:off x="3017858" y="3990928"/>
              <a:ext cx="25539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Infrastructures</a:t>
              </a:r>
              <a:b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</a:br>
              <a:r>
                <a:rPr b="1" i="0" lang="en-US" sz="20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(Cloud, ETL, Databases, GPT4)</a:t>
              </a:r>
              <a:endParaRPr b="1" i="0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56" name="Google Shape;256;g2be6d7cb794_0_104"/>
          <p:cNvGrpSpPr/>
          <p:nvPr/>
        </p:nvGrpSpPr>
        <p:grpSpPr>
          <a:xfrm>
            <a:off x="7266520" y="4903050"/>
            <a:ext cx="4055855" cy="571442"/>
            <a:chOff x="3004975" y="4283314"/>
            <a:chExt cx="2575800" cy="571442"/>
          </a:xfrm>
        </p:grpSpPr>
        <p:sp>
          <p:nvSpPr>
            <p:cNvPr id="257" name="Google Shape;257;g2be6d7cb794_0_104"/>
            <p:cNvSpPr txBox="1"/>
            <p:nvPr/>
          </p:nvSpPr>
          <p:spPr>
            <a:xfrm>
              <a:off x="3004975" y="4516056"/>
              <a:ext cx="257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3K$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 Annual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2be6d7cb794_0_104"/>
            <p:cNvSpPr txBox="1"/>
            <p:nvPr/>
          </p:nvSpPr>
          <p:spPr>
            <a:xfrm>
              <a:off x="3017859" y="4283314"/>
              <a:ext cx="255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59" name="Google Shape;259;g2be6d7cb794_0_104"/>
          <p:cNvSpPr/>
          <p:nvPr/>
        </p:nvSpPr>
        <p:spPr>
          <a:xfrm>
            <a:off x="6695527" y="2253233"/>
            <a:ext cx="343954" cy="341560"/>
          </a:xfrm>
          <a:custGeom>
            <a:rect b="b" l="l" r="r" t="t"/>
            <a:pathLst>
              <a:path extrusionOk="0" h="3795110" w="3821708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be6d7cb794_0_104"/>
          <p:cNvSpPr/>
          <p:nvPr/>
        </p:nvSpPr>
        <p:spPr>
          <a:xfrm>
            <a:off x="6698977" y="4993745"/>
            <a:ext cx="351804" cy="351131"/>
          </a:xfrm>
          <a:custGeom>
            <a:rect b="b" l="l" r="r" t="t"/>
            <a:pathLst>
              <a:path extrusionOk="0" h="4012920" w="4020621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be6d7cb794_0_104"/>
          <p:cNvSpPr/>
          <p:nvPr/>
        </p:nvSpPr>
        <p:spPr>
          <a:xfrm rot="8527501">
            <a:off x="6702392" y="3187616"/>
            <a:ext cx="331138" cy="330256"/>
          </a:xfrm>
          <a:custGeom>
            <a:rect b="b" l="l" r="r" t="t"/>
            <a:pathLst>
              <a:path extrusionOk="0" h="3862045" w="387236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be6d7cb794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958" y="2045416"/>
            <a:ext cx="6518558" cy="428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be6d7cb794_0_104"/>
          <p:cNvSpPr txBox="1"/>
          <p:nvPr/>
        </p:nvSpPr>
        <p:spPr>
          <a:xfrm>
            <a:off x="7190316" y="4810553"/>
            <a:ext cx="6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Microsoft utilities, code editors, GitHub</a:t>
            </a:r>
            <a:endParaRPr b="1" i="0" sz="20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g2be6d7cb794_0_104"/>
          <p:cNvSpPr txBox="1"/>
          <p:nvPr/>
        </p:nvSpPr>
        <p:spPr>
          <a:xfrm>
            <a:off x="-52075" y="5677025"/>
            <a:ext cx="668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2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212.5K$ 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for Pilot with </a:t>
            </a: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municipalities.</a:t>
            </a:r>
            <a:endParaRPr b="0" i="0" sz="22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Year of </a:t>
            </a:r>
            <a:r>
              <a:rPr b="0" i="0" lang="en-US" sz="22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development and implementation period.</a:t>
            </a:r>
            <a:endParaRPr b="0" i="0" sz="22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2024-02-20T20:20:37Z</dcterms:created>
  <dc:creator>snir akons</dc:creator>
</cp:coreProperties>
</file>